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5" r:id="rId4"/>
    <p:sldMasterId id="2147483803" r:id="rId5"/>
    <p:sldMasterId id="2147483757" r:id="rId6"/>
    <p:sldMasterId id="2147483796" r:id="rId7"/>
  </p:sldMasterIdLst>
  <p:notesMasterIdLst>
    <p:notesMasterId r:id="rId18"/>
  </p:notesMasterIdLst>
  <p:handoutMasterIdLst>
    <p:handoutMasterId r:id="rId19"/>
  </p:handoutMasterIdLst>
  <p:sldIdLst>
    <p:sldId id="310" r:id="rId8"/>
    <p:sldId id="298" r:id="rId9"/>
    <p:sldId id="320" r:id="rId10"/>
    <p:sldId id="306" r:id="rId11"/>
    <p:sldId id="313" r:id="rId12"/>
    <p:sldId id="297" r:id="rId13"/>
    <p:sldId id="322" r:id="rId14"/>
    <p:sldId id="303" r:id="rId15"/>
    <p:sldId id="288" r:id="rId16"/>
    <p:sldId id="281" r:id="rId17"/>
  </p:sldIdLst>
  <p:sldSz cx="9144000" cy="5715000" type="screen16x10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B8"/>
    <a:srgbClr val="009F52"/>
    <a:srgbClr val="129152"/>
    <a:srgbClr val="115865"/>
    <a:srgbClr val="0E6B79"/>
    <a:srgbClr val="DAE648"/>
    <a:srgbClr val="6AB6C8"/>
    <a:srgbClr val="E54070"/>
    <a:srgbClr val="E2AB42"/>
    <a:srgbClr val="E7EA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eematyyli 1 - Korostu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Normaali tyyli 1 - Korostu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Teematyyli 1 - Korostu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24" autoAdjust="0"/>
    <p:restoredTop sz="94673"/>
  </p:normalViewPr>
  <p:slideViewPr>
    <p:cSldViewPr>
      <p:cViewPr varScale="1">
        <p:scale>
          <a:sx n="79" d="100"/>
          <a:sy n="79" d="100"/>
        </p:scale>
        <p:origin x="724" y="5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250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333221B3-AEEF-4E71-B54F-84FA5977AD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26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59B94AAB-AEB6-4909-A9E9-7A8097C209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7115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oi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95536" y="2353444"/>
            <a:ext cx="8280920" cy="1296144"/>
          </a:xfrm>
        </p:spPr>
        <p:txBody>
          <a:bodyPr/>
          <a:lstStyle>
            <a:lvl1pPr>
              <a:lnSpc>
                <a:spcPts val="4200"/>
              </a:lnSpc>
              <a:defRPr sz="3300" baseline="0"/>
            </a:lvl1pPr>
          </a:lstStyle>
          <a:p>
            <a:r>
              <a:rPr lang="fi-FI" dirty="0"/>
              <a:t>Itä-Suomen yliopisto –</a:t>
            </a:r>
            <a:br>
              <a:rPr lang="fi-FI" dirty="0"/>
            </a:br>
            <a:r>
              <a:rPr lang="fi-FI" dirty="0"/>
              <a:t>Hyvällä tieteellä on tekijänsä</a:t>
            </a: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95536" y="409228"/>
            <a:ext cx="6696744" cy="288032"/>
          </a:xfrm>
        </p:spPr>
        <p:txBody>
          <a:bodyPr rIns="91440"/>
          <a:lstStyle>
            <a:lvl1pPr marL="0" indent="0">
              <a:buFontTx/>
              <a:buNone/>
              <a:defRPr sz="1400" i="0">
                <a:solidFill>
                  <a:schemeClr val="tx1"/>
                </a:solidFill>
              </a:defRPr>
            </a:lvl1pPr>
          </a:lstStyle>
          <a:p>
            <a:pPr eaLnBrk="1" hangingPunct="1"/>
            <a:r>
              <a:rPr lang="fi-FI" dirty="0">
                <a:latin typeface="Palatino Linotype" charset="0"/>
              </a:rPr>
              <a:t>Luentotilaisuus Mallipaikassa 30.10.2015</a:t>
            </a:r>
          </a:p>
        </p:txBody>
      </p:sp>
      <p:sp>
        <p:nvSpPr>
          <p:cNvPr id="11" name="Tekstiruutu 10"/>
          <p:cNvSpPr txBox="1"/>
          <p:nvPr userDrawn="1"/>
        </p:nvSpPr>
        <p:spPr>
          <a:xfrm>
            <a:off x="323528" y="5188178"/>
            <a:ext cx="3528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UEF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// </a:t>
            </a:r>
            <a:r>
              <a:rPr lang="fi-FI" sz="11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Eastern Finland</a:t>
            </a:r>
          </a:p>
        </p:txBody>
      </p:sp>
      <p:sp>
        <p:nvSpPr>
          <p:cNvPr id="9" name="Suorakulmio 8"/>
          <p:cNvSpPr/>
          <p:nvPr userDrawn="1"/>
        </p:nvSpPr>
        <p:spPr>
          <a:xfrm>
            <a:off x="395536" y="5616624"/>
            <a:ext cx="8352928" cy="1211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697260"/>
            <a:ext cx="6696744" cy="288032"/>
          </a:xfrm>
        </p:spPr>
        <p:txBody>
          <a:bodyPr/>
          <a:lstStyle>
            <a:lvl1pPr marL="0" indent="0" algn="l">
              <a:buNone/>
              <a:defRPr sz="1400" i="1" baseline="0">
                <a:solidFill>
                  <a:schemeClr val="accent2"/>
                </a:solidFill>
              </a:defRPr>
            </a:lvl1pPr>
          </a:lstStyle>
          <a:p>
            <a:r>
              <a:rPr lang="fi-FI" dirty="0"/>
              <a:t>Etunimi Sukunimi, Titteli</a:t>
            </a:r>
          </a:p>
        </p:txBody>
      </p:sp>
      <p:pic>
        <p:nvPicPr>
          <p:cNvPr id="8" name="Kuva 17" descr="UEF_tunnus_harmaa_tausta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453" y="401520"/>
            <a:ext cx="1433153" cy="13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880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lehti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395536" y="409228"/>
            <a:ext cx="8352928" cy="46805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FFFF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2137420"/>
            <a:ext cx="7632848" cy="648072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8" name="Suorakulmio 7"/>
          <p:cNvSpPr/>
          <p:nvPr userDrawn="1"/>
        </p:nvSpPr>
        <p:spPr>
          <a:xfrm>
            <a:off x="395536" y="5616624"/>
            <a:ext cx="8352928" cy="121196"/>
          </a:xfrm>
          <a:prstGeom prst="rect">
            <a:avLst/>
          </a:prstGeom>
          <a:solidFill>
            <a:srgbClr val="6A6A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isällön paikkamerkki 2"/>
          <p:cNvSpPr>
            <a:spLocks noGrp="1"/>
          </p:cNvSpPr>
          <p:nvPr>
            <p:ph idx="1"/>
          </p:nvPr>
        </p:nvSpPr>
        <p:spPr>
          <a:xfrm>
            <a:off x="755576" y="2785492"/>
            <a:ext cx="7632848" cy="360040"/>
          </a:xfrm>
        </p:spPr>
        <p:txBody>
          <a:bodyPr/>
          <a:lstStyle>
            <a:lvl1pPr marL="0" indent="0">
              <a:buFontTx/>
              <a:buNone/>
              <a:defRPr sz="1800" i="0">
                <a:solidFill>
                  <a:srgbClr val="FFFFFF"/>
                </a:solidFill>
              </a:defRPr>
            </a:lvl1pPr>
            <a:lvl2pPr marL="361950" indent="0">
              <a:buFontTx/>
              <a:buNone/>
              <a:defRPr>
                <a:solidFill>
                  <a:srgbClr val="FFFFFF"/>
                </a:solidFill>
              </a:defRPr>
            </a:lvl2pPr>
            <a:lvl3pPr marL="806450" indent="0">
              <a:buFontTx/>
              <a:buNone/>
              <a:defRPr>
                <a:solidFill>
                  <a:srgbClr val="FFFFFF"/>
                </a:solidFill>
              </a:defRPr>
            </a:lvl3pPr>
            <a:lvl4pPr marL="1163638" indent="0">
              <a:buFontTx/>
              <a:buNone/>
              <a:defRPr>
                <a:solidFill>
                  <a:srgbClr val="FFFFFF"/>
                </a:solidFill>
              </a:defRPr>
            </a:lvl4pPr>
            <a:lvl5pPr marL="1517650" indent="0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5226953"/>
            <a:ext cx="87471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353535"/>
                </a:solidFill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4" y="5226953"/>
            <a:ext cx="4435475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/>
              <a:t>Esityksen nimi / Tekijä</a:t>
            </a: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5214600"/>
            <a:ext cx="36036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716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/>
          <p:cNvSpPr/>
          <p:nvPr userDrawn="1"/>
        </p:nvSpPr>
        <p:spPr>
          <a:xfrm>
            <a:off x="395536" y="5616624"/>
            <a:ext cx="8352928" cy="1211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1358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oitus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uvan paikkamerkki 2"/>
          <p:cNvSpPr>
            <a:spLocks noGrp="1"/>
          </p:cNvSpPr>
          <p:nvPr>
            <p:ph type="pic" idx="13"/>
          </p:nvPr>
        </p:nvSpPr>
        <p:spPr>
          <a:xfrm>
            <a:off x="395536" y="409228"/>
            <a:ext cx="8352928" cy="230425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95536" y="2857500"/>
            <a:ext cx="8352928" cy="1296144"/>
          </a:xfrm>
        </p:spPr>
        <p:txBody>
          <a:bodyPr/>
          <a:lstStyle>
            <a:lvl1pPr>
              <a:lnSpc>
                <a:spcPts val="4200"/>
              </a:lnSpc>
              <a:defRPr sz="3300" baseline="0"/>
            </a:lvl1pPr>
          </a:lstStyle>
          <a:p>
            <a:r>
              <a:rPr lang="fi-FI" dirty="0"/>
              <a:t>Hyvällä tieteellä on tekijänsä</a:t>
            </a: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95536" y="4225652"/>
            <a:ext cx="8352928" cy="288032"/>
          </a:xfrm>
        </p:spPr>
        <p:txBody>
          <a:bodyPr rIns="91440"/>
          <a:lstStyle>
            <a:lvl1pPr marL="0" indent="0">
              <a:buFontTx/>
              <a:buNone/>
              <a:defRPr sz="1400" i="0">
                <a:solidFill>
                  <a:schemeClr val="tx1"/>
                </a:solidFill>
              </a:defRPr>
            </a:lvl1pPr>
          </a:lstStyle>
          <a:p>
            <a:pPr eaLnBrk="1" hangingPunct="1"/>
            <a:r>
              <a:rPr lang="fi-FI" dirty="0">
                <a:latin typeface="Palatino Linotype" charset="0"/>
              </a:rPr>
              <a:t>Luentotilaisuus Mallipaikassa 30.10.2015</a:t>
            </a:r>
          </a:p>
        </p:txBody>
      </p:sp>
      <p:sp>
        <p:nvSpPr>
          <p:cNvPr id="11" name="Tekstiruutu 10"/>
          <p:cNvSpPr txBox="1"/>
          <p:nvPr userDrawn="1"/>
        </p:nvSpPr>
        <p:spPr>
          <a:xfrm>
            <a:off x="323528" y="5188178"/>
            <a:ext cx="3528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UEF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// </a:t>
            </a:r>
            <a:r>
              <a:rPr lang="fi-FI" sz="11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Eastern Finland</a:t>
            </a:r>
          </a:p>
        </p:txBody>
      </p:sp>
      <p:sp>
        <p:nvSpPr>
          <p:cNvPr id="9" name="Suorakulmio 8"/>
          <p:cNvSpPr/>
          <p:nvPr userDrawn="1"/>
        </p:nvSpPr>
        <p:spPr>
          <a:xfrm>
            <a:off x="395536" y="5616624"/>
            <a:ext cx="8352928" cy="1211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4513684"/>
            <a:ext cx="8352928" cy="288032"/>
          </a:xfrm>
        </p:spPr>
        <p:txBody>
          <a:bodyPr/>
          <a:lstStyle>
            <a:lvl1pPr marL="0" indent="0" algn="l">
              <a:buNone/>
              <a:defRPr sz="1400" i="1">
                <a:solidFill>
                  <a:schemeClr val="accent2"/>
                </a:solidFill>
              </a:defRPr>
            </a:lvl1pPr>
          </a:lstStyle>
          <a:p>
            <a:r>
              <a:rPr lang="fi-FI" dirty="0"/>
              <a:t>Etunimi Sukunimi </a:t>
            </a:r>
          </a:p>
        </p:txBody>
      </p:sp>
    </p:spTree>
    <p:extLst>
      <p:ext uri="{BB962C8B-B14F-4D97-AF65-F5344CB8AC3E}">
        <p14:creationId xmlns:p14="http://schemas.microsoft.com/office/powerpoint/2010/main" val="329656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547688"/>
            <a:ext cx="8352928" cy="84005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537230"/>
            <a:ext cx="8352928" cy="3480594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5226953"/>
            <a:ext cx="87471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353535"/>
                </a:solidFill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4" y="5226953"/>
            <a:ext cx="4435475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/>
              <a:t>Esityksen nimi / Tekijä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5214600"/>
            <a:ext cx="36036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187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547688"/>
            <a:ext cx="8352928" cy="84005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537230"/>
            <a:ext cx="4896544" cy="3480594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5226953"/>
            <a:ext cx="87471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353535"/>
                </a:solidFill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4" y="5226953"/>
            <a:ext cx="4435475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/>
              <a:t>Esityksen nimi / Tekijä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5214600"/>
            <a:ext cx="36036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Sisällön paikkamerkki 2"/>
          <p:cNvSpPr>
            <a:spLocks noGrp="1"/>
          </p:cNvSpPr>
          <p:nvPr>
            <p:ph idx="13"/>
          </p:nvPr>
        </p:nvSpPr>
        <p:spPr>
          <a:xfrm>
            <a:off x="5436096" y="1561356"/>
            <a:ext cx="3312368" cy="345638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48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5226953"/>
            <a:ext cx="87471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353535"/>
                </a:solidFill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4" y="5226953"/>
            <a:ext cx="4435475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/>
              <a:t>Esityksen nimi / Tekijä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5214600"/>
            <a:ext cx="36036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4850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19138" y="547688"/>
            <a:ext cx="8029326" cy="84005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19138" y="1537230"/>
            <a:ext cx="4572942" cy="3480594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488238" y="5226953"/>
            <a:ext cx="874712" cy="20902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8FCEB-0D14-448D-BA4B-B8F5B0DBD2BD}" type="datetime1">
              <a:rPr lang="fi-FI"/>
              <a:pPr>
                <a:defRPr/>
              </a:pPr>
              <a:t>5.5.2019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52764" y="5226953"/>
            <a:ext cx="4435475" cy="20902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51838" y="5214600"/>
            <a:ext cx="360362" cy="20902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E68D6-3022-4724-B45D-44A0B3B7D63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Sisällön paikkamerkki 2"/>
          <p:cNvSpPr>
            <a:spLocks noGrp="1"/>
          </p:cNvSpPr>
          <p:nvPr>
            <p:ph idx="13"/>
          </p:nvPr>
        </p:nvSpPr>
        <p:spPr>
          <a:xfrm>
            <a:off x="5436096" y="1561356"/>
            <a:ext cx="3312368" cy="345638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588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loi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3568" y="2209428"/>
            <a:ext cx="7992888" cy="1296144"/>
          </a:xfrm>
        </p:spPr>
        <p:txBody>
          <a:bodyPr/>
          <a:lstStyle>
            <a:lvl1pPr>
              <a:lnSpc>
                <a:spcPts val="4200"/>
              </a:lnSpc>
              <a:defRPr sz="3300"/>
            </a:lvl1pPr>
          </a:lstStyle>
          <a:p>
            <a:r>
              <a:rPr lang="fi-FI" dirty="0"/>
              <a:t>Lisää esityksen otsikko napsauttamalla</a:t>
            </a: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83568" y="3505572"/>
            <a:ext cx="7992888" cy="288032"/>
          </a:xfrm>
        </p:spPr>
        <p:txBody>
          <a:bodyPr rIns="91440"/>
          <a:lstStyle>
            <a:lvl1pPr marL="0" indent="0">
              <a:buFontTx/>
              <a:buNone/>
              <a:defRPr sz="1400" i="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alaotsikon perustyyliä napsauttamalla</a:t>
            </a:r>
          </a:p>
        </p:txBody>
      </p:sp>
      <p:sp>
        <p:nvSpPr>
          <p:cNvPr id="11" name="Tekstiruutu 10"/>
          <p:cNvSpPr txBox="1"/>
          <p:nvPr userDrawn="1"/>
        </p:nvSpPr>
        <p:spPr>
          <a:xfrm>
            <a:off x="323528" y="5188178"/>
            <a:ext cx="3528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dirty="0">
                <a:solidFill>
                  <a:schemeClr val="bg2">
                    <a:lumMod val="25000"/>
                  </a:schemeClr>
                </a:solidFill>
                <a:latin typeface="Myriad pro"/>
                <a:cs typeface="Myriad pro"/>
              </a:rPr>
              <a:t>UEF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Myriad pro"/>
                <a:cs typeface="Myriad pro"/>
              </a:rPr>
              <a:t> // </a:t>
            </a:r>
            <a:r>
              <a:rPr lang="fi-FI" sz="1100" dirty="0" err="1">
                <a:solidFill>
                  <a:schemeClr val="bg2">
                    <a:lumMod val="25000"/>
                  </a:schemeClr>
                </a:solidFill>
                <a:latin typeface="Myriad pro"/>
                <a:cs typeface="Myriad pro"/>
              </a:rPr>
              <a:t>University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Myriad pro"/>
                <a:cs typeface="Myriad pro"/>
              </a:rPr>
              <a:t> of Eastern Finland</a:t>
            </a:r>
          </a:p>
        </p:txBody>
      </p:sp>
      <p:sp>
        <p:nvSpPr>
          <p:cNvPr id="9" name="Suorakulmio 8"/>
          <p:cNvSpPr/>
          <p:nvPr userDrawn="1"/>
        </p:nvSpPr>
        <p:spPr>
          <a:xfrm>
            <a:off x="395536" y="5616624"/>
            <a:ext cx="8352928" cy="1211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5148064" y="5161756"/>
            <a:ext cx="3600400" cy="288032"/>
          </a:xfrm>
        </p:spPr>
        <p:txBody>
          <a:bodyPr/>
          <a:lstStyle>
            <a:lvl1pPr marL="0" indent="0" algn="r">
              <a:buNone/>
              <a:defRPr sz="1200" i="1">
                <a:solidFill>
                  <a:schemeClr val="accent2"/>
                </a:solidFill>
              </a:defRPr>
            </a:lvl1pPr>
          </a:lstStyle>
          <a:p>
            <a:r>
              <a:rPr lang="fi-FI" dirty="0"/>
              <a:t>Etunimi Sukunimi </a:t>
            </a:r>
          </a:p>
        </p:txBody>
      </p:sp>
      <p:pic>
        <p:nvPicPr>
          <p:cNvPr id="18" name="Kuva 17" descr="UEF_tunnus_harmaa_tausta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453" y="401520"/>
            <a:ext cx="1433153" cy="13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81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älilehti turko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395536" y="409228"/>
            <a:ext cx="8352928" cy="468052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2137420"/>
            <a:ext cx="7632848" cy="648072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2785492"/>
            <a:ext cx="7632848" cy="360040"/>
          </a:xfrm>
        </p:spPr>
        <p:txBody>
          <a:bodyPr/>
          <a:lstStyle>
            <a:lvl1pPr marL="0" indent="0">
              <a:buFontTx/>
              <a:buNone/>
              <a:defRPr sz="1800" i="0">
                <a:solidFill>
                  <a:srgbClr val="FFFFFF"/>
                </a:solidFill>
              </a:defRPr>
            </a:lvl1pPr>
            <a:lvl2pPr marL="361950" indent="0">
              <a:buFontTx/>
              <a:buNone/>
              <a:defRPr>
                <a:solidFill>
                  <a:srgbClr val="FFFFFF"/>
                </a:solidFill>
              </a:defRPr>
            </a:lvl2pPr>
            <a:lvl3pPr marL="806450" indent="0">
              <a:buFontTx/>
              <a:buNone/>
              <a:defRPr>
                <a:solidFill>
                  <a:srgbClr val="FFFFFF"/>
                </a:solidFill>
              </a:defRPr>
            </a:lvl3pPr>
            <a:lvl4pPr marL="1163638" indent="0">
              <a:buFontTx/>
              <a:buNone/>
              <a:defRPr>
                <a:solidFill>
                  <a:srgbClr val="FFFFFF"/>
                </a:solidFill>
              </a:defRPr>
            </a:lvl4pPr>
            <a:lvl5pPr marL="1517650" indent="0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uorakulmio 8"/>
          <p:cNvSpPr/>
          <p:nvPr userDrawn="1"/>
        </p:nvSpPr>
        <p:spPr>
          <a:xfrm>
            <a:off x="395536" y="5616624"/>
            <a:ext cx="8352928" cy="1211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5226953"/>
            <a:ext cx="87471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353535"/>
                </a:solidFill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4" y="5226953"/>
            <a:ext cx="4435475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/>
              <a:t>Esityksen nimi / Tekijä</a:t>
            </a: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5214600"/>
            <a:ext cx="36036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7161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lehti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395536" y="409228"/>
            <a:ext cx="8352928" cy="4680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2137420"/>
            <a:ext cx="7632848" cy="648072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8" name="Suorakulmio 7"/>
          <p:cNvSpPr/>
          <p:nvPr userDrawn="1"/>
        </p:nvSpPr>
        <p:spPr>
          <a:xfrm>
            <a:off x="395536" y="5616624"/>
            <a:ext cx="8352928" cy="12119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isällön paikkamerkki 2"/>
          <p:cNvSpPr>
            <a:spLocks noGrp="1"/>
          </p:cNvSpPr>
          <p:nvPr>
            <p:ph idx="1"/>
          </p:nvPr>
        </p:nvSpPr>
        <p:spPr>
          <a:xfrm>
            <a:off x="755576" y="2785492"/>
            <a:ext cx="7632848" cy="360040"/>
          </a:xfrm>
        </p:spPr>
        <p:txBody>
          <a:bodyPr/>
          <a:lstStyle>
            <a:lvl1pPr marL="0" indent="0">
              <a:buFontTx/>
              <a:buNone/>
              <a:defRPr sz="1800" i="0">
                <a:solidFill>
                  <a:srgbClr val="FFFFFF"/>
                </a:solidFill>
              </a:defRPr>
            </a:lvl1pPr>
            <a:lvl2pPr marL="361950" indent="0">
              <a:buFontTx/>
              <a:buNone/>
              <a:defRPr>
                <a:solidFill>
                  <a:srgbClr val="FFFFFF"/>
                </a:solidFill>
              </a:defRPr>
            </a:lvl2pPr>
            <a:lvl3pPr marL="806450" indent="0">
              <a:buFontTx/>
              <a:buNone/>
              <a:defRPr>
                <a:solidFill>
                  <a:srgbClr val="FFFFFF"/>
                </a:solidFill>
              </a:defRPr>
            </a:lvl3pPr>
            <a:lvl4pPr marL="1163638" indent="0">
              <a:buFontTx/>
              <a:buNone/>
              <a:defRPr>
                <a:solidFill>
                  <a:srgbClr val="FFFFFF"/>
                </a:solidFill>
              </a:defRPr>
            </a:lvl4pPr>
            <a:lvl5pPr marL="1517650" indent="0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5226953"/>
            <a:ext cx="87471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353535"/>
                </a:solidFill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4" y="5226953"/>
            <a:ext cx="4435475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/>
              <a:t>Esityksen nimi / Tekijä</a:t>
            </a: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5214600"/>
            <a:ext cx="36036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41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547688"/>
            <a:ext cx="8316664" cy="840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536" y="1537230"/>
            <a:ext cx="8316664" cy="348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0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2" name="Tekstiruutu 1"/>
          <p:cNvSpPr txBox="1"/>
          <p:nvPr userDrawn="1"/>
        </p:nvSpPr>
        <p:spPr>
          <a:xfrm>
            <a:off x="323528" y="5188178"/>
            <a:ext cx="3528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UEF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 // </a:t>
            </a:r>
            <a:r>
              <a:rPr lang="fi-FI" sz="1100" dirty="0" err="1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University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 of Eastern Finland</a:t>
            </a:r>
          </a:p>
        </p:txBody>
      </p:sp>
      <p:sp>
        <p:nvSpPr>
          <p:cNvPr id="11" name="Suorakulmio 10"/>
          <p:cNvSpPr/>
          <p:nvPr userDrawn="1"/>
        </p:nvSpPr>
        <p:spPr>
          <a:xfrm>
            <a:off x="395536" y="5616624"/>
            <a:ext cx="8352928" cy="1211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5226953"/>
            <a:ext cx="87471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35353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4" y="5226953"/>
            <a:ext cx="4435475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fi-FI" dirty="0"/>
              <a:t>Esityksen nimi / Tekijä</a:t>
            </a:r>
          </a:p>
        </p:txBody>
      </p:sp>
      <p:sp>
        <p:nvSpPr>
          <p:cNvPr id="1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5214600"/>
            <a:ext cx="36036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10" name="Kuva 17" descr="UEF_tunnus_harmaa_tausta.eps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453" y="401520"/>
            <a:ext cx="1433153" cy="13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424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79" r:id="rId2"/>
  </p:sldLayoutIdLst>
  <p:hf hdr="0"/>
  <p:txStyles>
    <p:titleStyle>
      <a:lvl1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rgbClr val="353535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2pPr>
      <a:lvl3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3pPr>
      <a:lvl4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4pPr>
      <a:lvl5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5pPr>
      <a:lvl6pPr marL="4572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6pPr>
      <a:lvl7pPr marL="9144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7pPr>
      <a:lvl8pPr marL="13716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8pPr>
      <a:lvl9pPr marL="18288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9pPr>
    </p:titleStyle>
    <p:bodyStyle>
      <a:lvl1pPr marL="182563" indent="-182563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•"/>
        <a:defRPr sz="2000">
          <a:solidFill>
            <a:srgbClr val="353535"/>
          </a:solidFill>
          <a:latin typeface="+mn-lt"/>
          <a:ea typeface="+mn-ea"/>
          <a:cs typeface="+mn-cs"/>
        </a:defRPr>
      </a:lvl1pPr>
      <a:lvl2pPr marL="627063" indent="-265113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–"/>
        <a:defRPr>
          <a:solidFill>
            <a:srgbClr val="353535"/>
          </a:solidFill>
          <a:latin typeface="+mn-lt"/>
        </a:defRPr>
      </a:lvl2pPr>
      <a:lvl3pPr marL="984250" indent="-177800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•"/>
        <a:defRPr sz="1600">
          <a:solidFill>
            <a:srgbClr val="353535"/>
          </a:solidFill>
          <a:latin typeface="+mn-lt"/>
        </a:defRPr>
      </a:lvl3pPr>
      <a:lvl4pPr marL="1338263" indent="-174625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–"/>
        <a:defRPr sz="1400">
          <a:solidFill>
            <a:srgbClr val="353535"/>
          </a:solidFill>
          <a:latin typeface="+mn-lt"/>
        </a:defRPr>
      </a:lvl4pPr>
      <a:lvl5pPr marL="1706563" indent="-188913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»"/>
        <a:defRPr sz="1400">
          <a:solidFill>
            <a:srgbClr val="353535"/>
          </a:solidFill>
          <a:latin typeface="+mn-lt"/>
        </a:defRPr>
      </a:lvl5pPr>
      <a:lvl6pPr marL="21637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6pPr>
      <a:lvl7pPr marL="26209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7pPr>
      <a:lvl8pPr marL="30781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8pPr>
      <a:lvl9pPr marL="35353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547688"/>
            <a:ext cx="8316664" cy="840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536" y="1537230"/>
            <a:ext cx="8316664" cy="348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0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2" name="Tekstiruutu 1"/>
          <p:cNvSpPr txBox="1"/>
          <p:nvPr userDrawn="1"/>
        </p:nvSpPr>
        <p:spPr>
          <a:xfrm>
            <a:off x="323528" y="5188178"/>
            <a:ext cx="3528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UEF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 // </a:t>
            </a:r>
            <a:r>
              <a:rPr lang="fi-FI" sz="1100" dirty="0" err="1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University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 of Eastern Finland</a:t>
            </a:r>
          </a:p>
        </p:txBody>
      </p:sp>
      <p:sp>
        <p:nvSpPr>
          <p:cNvPr id="11" name="Suorakulmio 10"/>
          <p:cNvSpPr/>
          <p:nvPr userDrawn="1"/>
        </p:nvSpPr>
        <p:spPr>
          <a:xfrm>
            <a:off x="395536" y="5616624"/>
            <a:ext cx="8352928" cy="1211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5226953"/>
            <a:ext cx="87471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35353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4" y="5226953"/>
            <a:ext cx="4435475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fi-FI" dirty="0"/>
              <a:t>Esityksen nimi / Tekijä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5214600"/>
            <a:ext cx="36036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0729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8" r:id="rId3"/>
    <p:sldLayoutId id="2147483810" r:id="rId4"/>
    <p:sldLayoutId id="2147483812" r:id="rId5"/>
  </p:sldLayoutIdLst>
  <p:hf hdr="0"/>
  <p:txStyles>
    <p:titleStyle>
      <a:lvl1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rgbClr val="353535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2pPr>
      <a:lvl3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3pPr>
      <a:lvl4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4pPr>
      <a:lvl5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5pPr>
      <a:lvl6pPr marL="4572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6pPr>
      <a:lvl7pPr marL="9144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7pPr>
      <a:lvl8pPr marL="13716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8pPr>
      <a:lvl9pPr marL="18288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9pPr>
    </p:titleStyle>
    <p:bodyStyle>
      <a:lvl1pPr marL="182563" indent="-182563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•"/>
        <a:defRPr sz="2000">
          <a:solidFill>
            <a:srgbClr val="353535"/>
          </a:solidFill>
          <a:latin typeface="+mn-lt"/>
          <a:ea typeface="+mn-ea"/>
          <a:cs typeface="+mn-cs"/>
        </a:defRPr>
      </a:lvl1pPr>
      <a:lvl2pPr marL="627063" indent="-265113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–"/>
        <a:defRPr>
          <a:solidFill>
            <a:srgbClr val="353535"/>
          </a:solidFill>
          <a:latin typeface="+mn-lt"/>
        </a:defRPr>
      </a:lvl2pPr>
      <a:lvl3pPr marL="984250" indent="-177800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•"/>
        <a:defRPr sz="1600">
          <a:solidFill>
            <a:srgbClr val="353535"/>
          </a:solidFill>
          <a:latin typeface="+mn-lt"/>
        </a:defRPr>
      </a:lvl3pPr>
      <a:lvl4pPr marL="1338263" indent="-174625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–"/>
        <a:defRPr sz="1400">
          <a:solidFill>
            <a:srgbClr val="353535"/>
          </a:solidFill>
          <a:latin typeface="+mn-lt"/>
        </a:defRPr>
      </a:lvl4pPr>
      <a:lvl5pPr marL="1706563" indent="-188913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»"/>
        <a:defRPr sz="1400">
          <a:solidFill>
            <a:srgbClr val="353535"/>
          </a:solidFill>
          <a:latin typeface="+mn-lt"/>
        </a:defRPr>
      </a:lvl5pPr>
      <a:lvl6pPr marL="21637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6pPr>
      <a:lvl7pPr marL="26209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7pPr>
      <a:lvl8pPr marL="30781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8pPr>
      <a:lvl9pPr marL="35353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3568" y="2353444"/>
            <a:ext cx="799306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3568" y="2929507"/>
            <a:ext cx="799306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0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6" name="Tekstiruutu 15"/>
          <p:cNvSpPr txBox="1"/>
          <p:nvPr userDrawn="1"/>
        </p:nvSpPr>
        <p:spPr>
          <a:xfrm>
            <a:off x="323528" y="5188178"/>
            <a:ext cx="3528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UEF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 // </a:t>
            </a:r>
            <a:r>
              <a:rPr lang="fi-FI" sz="1100" dirty="0" err="1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University</a:t>
            </a:r>
            <a:r>
              <a:rPr lang="fi-FI" sz="1100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 of Eastern Finland</a:t>
            </a:r>
          </a:p>
        </p:txBody>
      </p:sp>
      <p:sp>
        <p:nvSpPr>
          <p:cNvPr id="1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5226953"/>
            <a:ext cx="87471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35353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4" y="5226953"/>
            <a:ext cx="4435475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fi-FI" dirty="0"/>
              <a:t>Esityksen nimi / Tekijä</a:t>
            </a:r>
          </a:p>
        </p:txBody>
      </p:sp>
      <p:sp>
        <p:nvSpPr>
          <p:cNvPr id="17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5214600"/>
            <a:ext cx="360362" cy="20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820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7" r:id="rId2"/>
    <p:sldLayoutId id="2147483771" r:id="rId3"/>
  </p:sldLayoutIdLst>
  <p:hf hdr="0"/>
  <p:txStyles>
    <p:titleStyle>
      <a:lvl1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rgbClr val="353535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2pPr>
      <a:lvl3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3pPr>
      <a:lvl4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4pPr>
      <a:lvl5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5pPr>
      <a:lvl6pPr marL="4572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6pPr>
      <a:lvl7pPr marL="9144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7pPr>
      <a:lvl8pPr marL="13716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8pPr>
      <a:lvl9pPr marL="18288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9pPr>
    </p:titleStyle>
    <p:bodyStyle>
      <a:lvl1pPr marL="0" indent="0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None/>
        <a:defRPr sz="2000" i="1">
          <a:solidFill>
            <a:srgbClr val="353535"/>
          </a:solidFill>
          <a:latin typeface="+mn-lt"/>
          <a:ea typeface="+mn-ea"/>
          <a:cs typeface="+mn-cs"/>
        </a:defRPr>
      </a:lvl1pPr>
      <a:lvl2pPr marL="361950" indent="0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None/>
        <a:defRPr>
          <a:solidFill>
            <a:srgbClr val="353535"/>
          </a:solidFill>
          <a:latin typeface="+mn-lt"/>
        </a:defRPr>
      </a:lvl2pPr>
      <a:lvl3pPr marL="806450" indent="0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None/>
        <a:defRPr sz="1600">
          <a:solidFill>
            <a:srgbClr val="353535"/>
          </a:solidFill>
          <a:latin typeface="+mn-lt"/>
        </a:defRPr>
      </a:lvl3pPr>
      <a:lvl4pPr marL="1163638" indent="0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None/>
        <a:defRPr sz="1400">
          <a:solidFill>
            <a:srgbClr val="353535"/>
          </a:solidFill>
          <a:latin typeface="+mn-lt"/>
        </a:defRPr>
      </a:lvl4pPr>
      <a:lvl5pPr marL="1517650" indent="0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None/>
        <a:defRPr sz="1400">
          <a:solidFill>
            <a:srgbClr val="353535"/>
          </a:solidFill>
          <a:latin typeface="+mn-lt"/>
        </a:defRPr>
      </a:lvl5pPr>
      <a:lvl6pPr marL="21637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6pPr>
      <a:lvl7pPr marL="26209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7pPr>
      <a:lvl8pPr marL="30781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8pPr>
      <a:lvl9pPr marL="35353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395536" y="5616624"/>
            <a:ext cx="8352928" cy="1211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651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</p:sldLayoutIdLst>
  <p:hf hdr="0"/>
  <p:txStyles>
    <p:titleStyle>
      <a:lvl1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rgbClr val="353535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2pPr>
      <a:lvl3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3pPr>
      <a:lvl4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4pPr>
      <a:lvl5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5pPr>
      <a:lvl6pPr marL="4572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6pPr>
      <a:lvl7pPr marL="9144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7pPr>
      <a:lvl8pPr marL="13716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8pPr>
      <a:lvl9pPr marL="18288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9pPr>
    </p:titleStyle>
    <p:bodyStyle>
      <a:lvl1pPr marL="182563" indent="-182563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•"/>
        <a:defRPr sz="2000">
          <a:solidFill>
            <a:srgbClr val="353535"/>
          </a:solidFill>
          <a:latin typeface="+mn-lt"/>
          <a:ea typeface="+mn-ea"/>
          <a:cs typeface="+mn-cs"/>
        </a:defRPr>
      </a:lvl1pPr>
      <a:lvl2pPr marL="627063" indent="-265113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–"/>
        <a:defRPr>
          <a:solidFill>
            <a:srgbClr val="353535"/>
          </a:solidFill>
          <a:latin typeface="+mn-lt"/>
        </a:defRPr>
      </a:lvl2pPr>
      <a:lvl3pPr marL="984250" indent="-177800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•"/>
        <a:defRPr sz="1600">
          <a:solidFill>
            <a:srgbClr val="353535"/>
          </a:solidFill>
          <a:latin typeface="+mn-lt"/>
        </a:defRPr>
      </a:lvl3pPr>
      <a:lvl4pPr marL="1338263" indent="-174625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–"/>
        <a:defRPr sz="1400">
          <a:solidFill>
            <a:srgbClr val="353535"/>
          </a:solidFill>
          <a:latin typeface="+mn-lt"/>
        </a:defRPr>
      </a:lvl4pPr>
      <a:lvl5pPr marL="1706563" indent="-188913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»"/>
        <a:defRPr sz="1400">
          <a:solidFill>
            <a:srgbClr val="353535"/>
          </a:solidFill>
          <a:latin typeface="+mn-lt"/>
        </a:defRPr>
      </a:lvl5pPr>
      <a:lvl6pPr marL="21637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6pPr>
      <a:lvl7pPr marL="26209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7pPr>
      <a:lvl8pPr marL="30781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8pPr>
      <a:lvl9pPr marL="3535363" indent="-18891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schoolsforhealth.org/" TargetMode="Externa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3568" y="2857500"/>
            <a:ext cx="7992888" cy="288032"/>
          </a:xfrm>
        </p:spPr>
        <p:txBody>
          <a:bodyPr/>
          <a:lstStyle/>
          <a:p>
            <a:r>
              <a:rPr lang="en-GB" sz="1600" b="1" dirty="0" smtClean="0"/>
              <a:t>School as a setting for health promotion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Draft research outline, </a:t>
            </a:r>
            <a:r>
              <a:rPr lang="en-GB" b="1" dirty="0" smtClean="0">
                <a:solidFill>
                  <a:srgbClr val="FF0000"/>
                </a:solidFill>
              </a:rPr>
              <a:t>not for wider distribution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5" name="Alaotsikko 3"/>
          <p:cNvSpPr txBox="1">
            <a:spLocks/>
          </p:cNvSpPr>
          <p:nvPr/>
        </p:nvSpPr>
        <p:spPr bwMode="auto">
          <a:xfrm>
            <a:off x="323528" y="4513684"/>
            <a:ext cx="8352928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Tx/>
              <a:buNone/>
              <a:defRPr sz="1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7063" indent="-2651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–"/>
              <a:defRPr>
                <a:solidFill>
                  <a:srgbClr val="353535"/>
                </a:solidFill>
                <a:latin typeface="+mn-lt"/>
              </a:defRPr>
            </a:lvl2pPr>
            <a:lvl3pPr marL="984250" indent="-1778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•"/>
              <a:defRPr sz="1600">
                <a:solidFill>
                  <a:srgbClr val="353535"/>
                </a:solidFill>
                <a:latin typeface="+mn-lt"/>
              </a:defRPr>
            </a:lvl3pPr>
            <a:lvl4pPr marL="1338263" indent="-174625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–"/>
              <a:defRPr sz="1400">
                <a:solidFill>
                  <a:srgbClr val="353535"/>
                </a:solidFill>
                <a:latin typeface="+mn-lt"/>
              </a:defRPr>
            </a:lvl4pPr>
            <a:lvl5pPr marL="1706563" indent="-1889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»"/>
              <a:defRPr sz="1400">
                <a:solidFill>
                  <a:srgbClr val="353535"/>
                </a:solidFill>
                <a:latin typeface="+mn-lt"/>
              </a:defRPr>
            </a:lvl5pPr>
            <a:lvl6pPr marL="21637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6209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0781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5353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GB" b="1" kern="0" dirty="0"/>
          </a:p>
        </p:txBody>
      </p:sp>
      <p:sp>
        <p:nvSpPr>
          <p:cNvPr id="6" name="Tekstin paikkamerkki 4"/>
          <p:cNvSpPr txBox="1">
            <a:spLocks/>
          </p:cNvSpPr>
          <p:nvPr/>
        </p:nvSpPr>
        <p:spPr bwMode="auto">
          <a:xfrm>
            <a:off x="683568" y="4503920"/>
            <a:ext cx="8352928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0000" bIns="4572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None/>
              <a:defRPr sz="1200" i="1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627063" indent="-2651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–"/>
              <a:defRPr>
                <a:solidFill>
                  <a:srgbClr val="353535"/>
                </a:solidFill>
                <a:latin typeface="+mn-lt"/>
              </a:defRPr>
            </a:lvl2pPr>
            <a:lvl3pPr marL="984250" indent="-1778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•"/>
              <a:defRPr sz="1600">
                <a:solidFill>
                  <a:srgbClr val="353535"/>
                </a:solidFill>
                <a:latin typeface="+mn-lt"/>
              </a:defRPr>
            </a:lvl3pPr>
            <a:lvl4pPr marL="1338263" indent="-174625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–"/>
              <a:defRPr sz="1400">
                <a:solidFill>
                  <a:srgbClr val="353535"/>
                </a:solidFill>
                <a:latin typeface="+mn-lt"/>
              </a:defRPr>
            </a:lvl4pPr>
            <a:lvl5pPr marL="1706563" indent="-1889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»"/>
              <a:defRPr sz="1400">
                <a:solidFill>
                  <a:srgbClr val="353535"/>
                </a:solidFill>
                <a:latin typeface="+mn-lt"/>
              </a:defRPr>
            </a:lvl5pPr>
            <a:lvl6pPr marL="21637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6209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0781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5353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l"/>
            <a:r>
              <a:rPr lang="en-GB" kern="0" dirty="0" smtClean="0"/>
              <a:t>Marjorita Sormunen, PhD, Docent, Senior researcher, UEF</a:t>
            </a:r>
          </a:p>
          <a:p>
            <a:pPr algn="l"/>
            <a:r>
              <a:rPr lang="fi-FI" kern="0" dirty="0" smtClean="0"/>
              <a:t>Jukka Sormunen, </a:t>
            </a:r>
            <a:r>
              <a:rPr lang="fi-FI" kern="0" dirty="0" err="1" smtClean="0"/>
              <a:t>MSc</a:t>
            </a:r>
            <a:r>
              <a:rPr lang="fi-FI" kern="0" dirty="0" smtClean="0"/>
              <a:t>, </a:t>
            </a:r>
            <a:r>
              <a:rPr lang="fi-FI" kern="0" dirty="0" err="1" smtClean="0"/>
              <a:t>Chief</a:t>
            </a:r>
            <a:r>
              <a:rPr lang="fi-FI" kern="0" dirty="0" smtClean="0"/>
              <a:t> of </a:t>
            </a:r>
            <a:r>
              <a:rPr lang="fi-FI" kern="0" dirty="0" err="1" smtClean="0"/>
              <a:t>Feneral</a:t>
            </a:r>
            <a:r>
              <a:rPr lang="fi-FI" kern="0" dirty="0" smtClean="0"/>
              <a:t> Upper </a:t>
            </a:r>
            <a:r>
              <a:rPr lang="fi-FI" kern="0" dirty="0" err="1" smtClean="0"/>
              <a:t>Secondary</a:t>
            </a:r>
            <a:r>
              <a:rPr lang="fi-FI" kern="0" dirty="0" smtClean="0"/>
              <a:t> </a:t>
            </a:r>
            <a:r>
              <a:rPr lang="fi-FI" kern="0" dirty="0" err="1" smtClean="0"/>
              <a:t>Edcation</a:t>
            </a:r>
            <a:r>
              <a:rPr lang="fi-FI" kern="0" dirty="0" smtClean="0"/>
              <a:t>, City of Kuopio</a:t>
            </a:r>
            <a:endParaRPr lang="fi-FI" kern="0" dirty="0"/>
          </a:p>
        </p:txBody>
      </p:sp>
      <p:sp>
        <p:nvSpPr>
          <p:cNvPr id="7" name="Otsikko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400" dirty="0" smtClean="0"/>
              <a:t>AI in schools</a:t>
            </a:r>
            <a:endParaRPr lang="fi-FI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304" y="1849388"/>
            <a:ext cx="1479798" cy="147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885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1"/>
          <p:cNvSpPr txBox="1">
            <a:spLocks/>
          </p:cNvSpPr>
          <p:nvPr/>
        </p:nvSpPr>
        <p:spPr>
          <a:xfrm>
            <a:off x="827584" y="553244"/>
            <a:ext cx="7560840" cy="2448272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5353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Palatino Linotype" pitchFamily="18" charset="0"/>
              </a:defRPr>
            </a:lvl2pPr>
            <a:lvl3pPr algn="l" rtl="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Palatino Linotype" pitchFamily="18" charset="0"/>
              </a:defRPr>
            </a:lvl3pPr>
            <a:lvl4pPr algn="l" rtl="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Palatino Linotype" pitchFamily="18" charset="0"/>
              </a:defRPr>
            </a:lvl4pPr>
            <a:lvl5pPr algn="l" rtl="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Palatino Linotype" pitchFamily="18" charset="0"/>
              </a:defRPr>
            </a:lvl5pPr>
            <a:lvl6pPr marL="457200" algn="l" rtl="0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Palatino Linotype" pitchFamily="18" charset="0"/>
              </a:defRPr>
            </a:lvl6pPr>
            <a:lvl7pPr marL="914400" algn="l" rtl="0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Palatino Linotype" pitchFamily="18" charset="0"/>
              </a:defRPr>
            </a:lvl7pPr>
            <a:lvl8pPr marL="1371600" algn="l" rtl="0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Palatino Linotype" pitchFamily="18" charset="0"/>
              </a:defRPr>
            </a:lvl8pPr>
            <a:lvl9pPr marL="1828800" algn="l" rtl="0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Palatino Linotype" pitchFamily="18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GB" sz="1600" b="0" i="1" dirty="0" smtClean="0"/>
              <a:t>Marjorita Sormunen </a:t>
            </a:r>
          </a:p>
          <a:p>
            <a:pPr algn="ctr">
              <a:lnSpc>
                <a:spcPct val="100000"/>
              </a:lnSpc>
            </a:pPr>
            <a:r>
              <a:rPr lang="en-GB" sz="1600" b="0" i="1" dirty="0" smtClean="0"/>
              <a:t>PhD, Docent (health promotion in school context)</a:t>
            </a:r>
          </a:p>
          <a:p>
            <a:pPr algn="ctr">
              <a:lnSpc>
                <a:spcPct val="100000"/>
              </a:lnSpc>
            </a:pPr>
            <a:r>
              <a:rPr lang="en-GB" sz="1600" b="0" i="1" dirty="0" smtClean="0"/>
              <a:t>Senior researcher</a:t>
            </a:r>
          </a:p>
          <a:p>
            <a:pPr algn="ctr">
              <a:lnSpc>
                <a:spcPct val="100000"/>
              </a:lnSpc>
            </a:pPr>
            <a:r>
              <a:rPr lang="en-GB" sz="1600" b="0" i="1" dirty="0" smtClean="0"/>
              <a:t>Department of Nursing Science (health promotion branch)</a:t>
            </a:r>
          </a:p>
          <a:p>
            <a:pPr algn="ctr">
              <a:lnSpc>
                <a:spcPct val="100000"/>
              </a:lnSpc>
            </a:pPr>
            <a:r>
              <a:rPr lang="en-GB" sz="1600" b="0" i="1" dirty="0"/>
              <a:t>m</a:t>
            </a:r>
            <a:r>
              <a:rPr lang="en-GB" sz="1600" b="0" i="1" dirty="0" smtClean="0"/>
              <a:t>arjorita.Sormunen@uef.fi</a:t>
            </a:r>
          </a:p>
          <a:p>
            <a:pPr algn="ctr">
              <a:lnSpc>
                <a:spcPct val="100000"/>
              </a:lnSpc>
            </a:pPr>
            <a:endParaRPr lang="en-GB" sz="1600" b="0" i="1" dirty="0"/>
          </a:p>
          <a:p>
            <a:pPr algn="ctr">
              <a:lnSpc>
                <a:spcPct val="100000"/>
              </a:lnSpc>
            </a:pPr>
            <a:r>
              <a:rPr lang="en-GB" sz="1600" b="0" i="1" dirty="0" smtClean="0"/>
              <a:t>Chair of the SHE (Schools for Health in Europe) research group </a:t>
            </a:r>
          </a:p>
          <a:p>
            <a:pPr algn="ctr">
              <a:lnSpc>
                <a:spcPct val="100000"/>
              </a:lnSpc>
            </a:pPr>
            <a:r>
              <a:rPr lang="en-GB" sz="1600" b="0" i="1" dirty="0" smtClean="0"/>
              <a:t>(21 countries, 74 researchers)</a:t>
            </a:r>
          </a:p>
          <a:p>
            <a:pPr algn="ctr">
              <a:lnSpc>
                <a:spcPct val="100000"/>
              </a:lnSpc>
            </a:pPr>
            <a:r>
              <a:rPr lang="en-GB" sz="1600" b="0" i="1" dirty="0">
                <a:hlinkClick r:id="rId2"/>
              </a:rPr>
              <a:t>https://www.schoolsforhealth.org</a:t>
            </a:r>
            <a:r>
              <a:rPr lang="en-GB" sz="1600" b="0" i="1" dirty="0" smtClean="0">
                <a:hlinkClick r:id="rId2"/>
              </a:rPr>
              <a:t>/</a:t>
            </a:r>
            <a:endParaRPr lang="en-GB" sz="1600" b="0" i="1" dirty="0" smtClean="0"/>
          </a:p>
          <a:p>
            <a:pPr algn="ctr">
              <a:lnSpc>
                <a:spcPct val="100000"/>
              </a:lnSpc>
            </a:pPr>
            <a:endParaRPr lang="en-GB" sz="2000" b="0" i="1" dirty="0"/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3779912" y="4729708"/>
            <a:ext cx="1436228" cy="63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Tx/>
              <a:buNone/>
              <a:defRPr sz="1400" i="1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627063" indent="-2651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–"/>
              <a:defRPr>
                <a:solidFill>
                  <a:srgbClr val="353535"/>
                </a:solidFill>
                <a:latin typeface="+mn-lt"/>
              </a:defRPr>
            </a:lvl2pPr>
            <a:lvl3pPr marL="984250" indent="-1778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•"/>
              <a:defRPr sz="1600">
                <a:solidFill>
                  <a:srgbClr val="353535"/>
                </a:solidFill>
                <a:latin typeface="+mn-lt"/>
              </a:defRPr>
            </a:lvl3pPr>
            <a:lvl4pPr marL="1338263" indent="-174625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–"/>
              <a:defRPr sz="1400">
                <a:solidFill>
                  <a:srgbClr val="353535"/>
                </a:solidFill>
                <a:latin typeface="+mn-lt"/>
              </a:defRPr>
            </a:lvl4pPr>
            <a:lvl5pPr marL="1706563" indent="-1889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Char char="»"/>
              <a:defRPr sz="1400">
                <a:solidFill>
                  <a:srgbClr val="353535"/>
                </a:solidFill>
                <a:latin typeface="+mn-lt"/>
              </a:defRPr>
            </a:lvl5pPr>
            <a:lvl6pPr marL="21637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6209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0781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535363" indent="-188913" algn="l" rtl="0" fontAlgn="base">
              <a:spcBef>
                <a:spcPct val="0"/>
              </a:spcBef>
              <a:spcAft>
                <a:spcPct val="3000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fi-FI" sz="2000" b="1" dirty="0" err="1">
                <a:solidFill>
                  <a:srgbClr val="009FB8"/>
                </a:solidFill>
              </a:rPr>
              <a:t>uef.fi</a:t>
            </a:r>
            <a:endParaRPr lang="fi-FI" sz="2000" b="1" dirty="0">
              <a:solidFill>
                <a:srgbClr val="009FB8"/>
              </a:solidFill>
            </a:endParaRPr>
          </a:p>
        </p:txBody>
      </p:sp>
      <p:pic>
        <p:nvPicPr>
          <p:cNvPr id="9" name="Kuva 5" descr="UEF_tunnus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491" y="3038359"/>
            <a:ext cx="1693070" cy="1693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079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Background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201316"/>
            <a:ext cx="8352928" cy="3480594"/>
          </a:xfrm>
        </p:spPr>
        <p:txBody>
          <a:bodyPr/>
          <a:lstStyle/>
          <a:p>
            <a:pPr eaLnBrk="1" hangingPunct="1"/>
            <a:r>
              <a:rPr lang="en-US" dirty="0" smtClean="0"/>
              <a:t>Educational data mining (EDM) </a:t>
            </a:r>
            <a:r>
              <a:rPr lang="en-US" dirty="0"/>
              <a:t>is </a:t>
            </a:r>
            <a:r>
              <a:rPr lang="en-US" dirty="0" smtClean="0"/>
              <a:t>“concerned </a:t>
            </a:r>
            <a:r>
              <a:rPr lang="en-US" dirty="0"/>
              <a:t>with developing methods for exploring the unique types of data that come from the </a:t>
            </a:r>
            <a:r>
              <a:rPr lang="en-US" dirty="0">
                <a:solidFill>
                  <a:srgbClr val="009FB8"/>
                </a:solidFill>
              </a:rPr>
              <a:t>educational setting</a:t>
            </a:r>
            <a:r>
              <a:rPr lang="en-US" dirty="0"/>
              <a:t>, and </a:t>
            </a:r>
            <a:r>
              <a:rPr lang="en-US" i="1" dirty="0"/>
              <a:t>using those methods to better understand students</a:t>
            </a:r>
            <a:r>
              <a:rPr lang="en-US" dirty="0"/>
              <a:t>, </a:t>
            </a:r>
            <a:r>
              <a:rPr lang="en-US" i="1" dirty="0"/>
              <a:t>and the </a:t>
            </a:r>
            <a:r>
              <a:rPr lang="en-US" b="1" i="1" dirty="0">
                <a:solidFill>
                  <a:srgbClr val="009FB8"/>
                </a:solidFill>
              </a:rPr>
              <a:t>settings</a:t>
            </a:r>
            <a:r>
              <a:rPr lang="en-US" i="1" dirty="0"/>
              <a:t> </a:t>
            </a:r>
            <a:r>
              <a:rPr lang="en-US" i="1" dirty="0" smtClean="0"/>
              <a:t>which </a:t>
            </a:r>
            <a:r>
              <a:rPr lang="en-US" i="1" dirty="0"/>
              <a:t>they </a:t>
            </a:r>
            <a:r>
              <a:rPr lang="en-US" i="1" dirty="0" smtClean="0"/>
              <a:t>learn in</a:t>
            </a:r>
            <a:r>
              <a:rPr lang="en-US" dirty="0" smtClean="0"/>
              <a:t>” (International Educational </a:t>
            </a:r>
            <a:r>
              <a:rPr lang="en-US" dirty="0"/>
              <a:t>Data Mining </a:t>
            </a:r>
            <a:r>
              <a:rPr lang="en-US" dirty="0" smtClean="0"/>
              <a:t>society)</a:t>
            </a:r>
          </a:p>
          <a:p>
            <a:pPr eaLnBrk="1" hangingPunct="1"/>
            <a:r>
              <a:rPr lang="en-US" dirty="0" smtClean="0"/>
              <a:t>As </a:t>
            </a:r>
            <a:r>
              <a:rPr lang="en-US" dirty="0" err="1" smtClean="0"/>
              <a:t>Algarni</a:t>
            </a:r>
            <a:r>
              <a:rPr lang="en-US" dirty="0" smtClean="0"/>
              <a:t> (2016) points out, EDM enables extracting information from student data. </a:t>
            </a:r>
            <a:r>
              <a:rPr lang="en-GB" dirty="0" smtClean="0"/>
              <a:t>EDM techniques have been used e.g., in predicting students’ academic performance (Costa et al. 2017, </a:t>
            </a:r>
            <a:r>
              <a:rPr lang="en-GB" dirty="0" err="1" smtClean="0"/>
              <a:t>Sarra</a:t>
            </a:r>
            <a:r>
              <a:rPr lang="en-GB" dirty="0" smtClean="0"/>
              <a:t> et al. 2018) and student attrition (</a:t>
            </a:r>
            <a:r>
              <a:rPr lang="en-GB" dirty="0" err="1" smtClean="0"/>
              <a:t>Delen</a:t>
            </a:r>
            <a:r>
              <a:rPr lang="en-GB" dirty="0" smtClean="0"/>
              <a:t> 2011, </a:t>
            </a:r>
            <a:r>
              <a:rPr lang="en-GB" dirty="0" err="1" smtClean="0"/>
              <a:t>Márquez</a:t>
            </a:r>
            <a:r>
              <a:rPr lang="en-GB" dirty="0" smtClean="0"/>
              <a:t>-Vera et al. 2016), and in evaluating online education programs (Hung et al. 2012).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Sormunen</a:t>
            </a:r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495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Background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201316"/>
            <a:ext cx="8352928" cy="3480594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results have been published </a:t>
            </a:r>
            <a:r>
              <a:rPr lang="en-US" dirty="0" smtClean="0"/>
              <a:t>mostly </a:t>
            </a:r>
            <a:r>
              <a:rPr lang="en-US" dirty="0"/>
              <a:t>in journals related to (educational) technology, and many of them in the purpose of testing different prediction models, such as comparing machine-led methods to their statistical counterparts (e.g., </a:t>
            </a:r>
            <a:r>
              <a:rPr lang="en-US" dirty="0" err="1"/>
              <a:t>Delen</a:t>
            </a:r>
            <a:r>
              <a:rPr lang="en-US" dirty="0"/>
              <a:t> 2011). </a:t>
            </a:r>
            <a:endParaRPr lang="en-US" dirty="0" smtClean="0"/>
          </a:p>
          <a:p>
            <a:r>
              <a:rPr lang="en-US" dirty="0" smtClean="0"/>
              <a:t>So far</a:t>
            </a:r>
            <a:r>
              <a:rPr lang="en-US" b="1" dirty="0" smtClean="0"/>
              <a:t>,</a:t>
            </a:r>
            <a:r>
              <a:rPr lang="en-US" b="1" i="1" dirty="0" smtClean="0"/>
              <a:t> </a:t>
            </a:r>
            <a:r>
              <a:rPr lang="en-US" i="1" dirty="0" smtClean="0"/>
              <a:t>publications </a:t>
            </a:r>
            <a:r>
              <a:rPr lang="en-US" i="1" dirty="0"/>
              <a:t>about </a:t>
            </a:r>
            <a:r>
              <a:rPr lang="en-US" i="1" dirty="0" smtClean="0"/>
              <a:t>EDM are rare in </a:t>
            </a:r>
            <a:r>
              <a:rPr lang="en-US" i="1" dirty="0"/>
              <a:t>journals published in the </a:t>
            </a:r>
            <a:r>
              <a:rPr lang="en-US" i="1" dirty="0" smtClean="0"/>
              <a:t>field </a:t>
            </a:r>
            <a:r>
              <a:rPr lang="en-US" i="1" dirty="0"/>
              <a:t>of health </a:t>
            </a:r>
            <a:r>
              <a:rPr lang="en-US" i="1" dirty="0" smtClean="0"/>
              <a:t>sciences </a:t>
            </a:r>
            <a:r>
              <a:rPr lang="en-US" sz="1600" dirty="0"/>
              <a:t>[</a:t>
            </a:r>
            <a:r>
              <a:rPr lang="en-US" sz="1600" dirty="0" smtClean="0"/>
              <a:t>example: BMI in school health checks (</a:t>
            </a:r>
            <a:r>
              <a:rPr lang="en-US" sz="1600" dirty="0" err="1" smtClean="0"/>
              <a:t>YoussefAgha</a:t>
            </a:r>
            <a:r>
              <a:rPr lang="en-US" sz="1600" dirty="0" smtClean="0"/>
              <a:t> et al. 2013)] </a:t>
            </a:r>
            <a:endParaRPr lang="en-US" i="1" dirty="0" smtClean="0"/>
          </a:p>
          <a:p>
            <a:r>
              <a:rPr lang="en-US" dirty="0" smtClean="0"/>
              <a:t>The gaps now (related to EDM) exist in finding out in (1) how the school community (teaching and non-teaching staff, parents, and peer students) can support </a:t>
            </a:r>
            <a:r>
              <a:rPr lang="en-US" i="1" dirty="0" smtClean="0"/>
              <a:t>students’ health and wellbeing </a:t>
            </a:r>
            <a:r>
              <a:rPr lang="en-US" dirty="0" smtClean="0"/>
              <a:t>and (2) how the health and wellbeing are supported within the school setting </a:t>
            </a:r>
            <a:r>
              <a:rPr lang="en-US" i="1" dirty="0" smtClean="0"/>
              <a:t>in general.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Sormunen</a:t>
            </a:r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7860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Health and </a:t>
            </a:r>
            <a:r>
              <a:rPr lang="fi-FI" dirty="0" err="1" smtClean="0"/>
              <a:t>education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30844" y="1137697"/>
            <a:ext cx="5209307" cy="348059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i="1" dirty="0" smtClean="0">
                <a:solidFill>
                  <a:srgbClr val="009FB8"/>
                </a:solidFill>
              </a:rPr>
              <a:t>Health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A </a:t>
            </a:r>
            <a:r>
              <a:rPr lang="en-US" dirty="0"/>
              <a:t>state of complete </a:t>
            </a:r>
            <a:r>
              <a:rPr lang="en-US" i="1" dirty="0"/>
              <a:t>physical, mental and social </a:t>
            </a:r>
            <a:r>
              <a:rPr lang="en-US" dirty="0"/>
              <a:t>well-being and not merely the absence of disease or </a:t>
            </a:r>
            <a:r>
              <a:rPr lang="en-US" dirty="0" smtClean="0"/>
              <a:t>infirmity (WHO, 1946).</a:t>
            </a:r>
            <a:endParaRPr lang="en-US" dirty="0"/>
          </a:p>
          <a:p>
            <a:pPr marL="0" indent="0" eaLnBrk="1" hangingPunct="1">
              <a:buNone/>
            </a:pPr>
            <a:r>
              <a:rPr lang="en-US" i="1" dirty="0" smtClean="0">
                <a:solidFill>
                  <a:srgbClr val="009FB8"/>
                </a:solidFill>
              </a:rPr>
              <a:t>Settings approach </a:t>
            </a:r>
            <a:r>
              <a:rPr lang="en-US" dirty="0"/>
              <a:t>= The place or social context in which people engage in daily activities in which environmental, organizational and personal factors interact to affect health and w</a:t>
            </a:r>
            <a:r>
              <a:rPr lang="en-US" dirty="0" smtClean="0"/>
              <a:t>ellbeing (WHO</a:t>
            </a:r>
            <a:r>
              <a:rPr lang="en-US" dirty="0"/>
              <a:t>, 1998</a:t>
            </a:r>
            <a:r>
              <a:rPr lang="en-US" dirty="0" smtClean="0"/>
              <a:t>).</a:t>
            </a:r>
          </a:p>
          <a:p>
            <a:pPr marL="0" indent="0" eaLnBrk="1" hangingPunct="1">
              <a:buNone/>
            </a:pPr>
            <a:r>
              <a:rPr lang="en-US" dirty="0"/>
              <a:t>Health and education are intertwined: healthy students learn better, healthy </a:t>
            </a:r>
            <a:r>
              <a:rPr lang="en-US" dirty="0" smtClean="0"/>
              <a:t>teachers have better resources to teach.</a:t>
            </a:r>
            <a:endParaRPr lang="en-US" dirty="0"/>
          </a:p>
          <a:p>
            <a:pPr marL="0" indent="0" eaLnBrk="1" hangingPunct="1">
              <a:buNone/>
            </a:pPr>
            <a:endParaRPr lang="en-US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08FCEB-0D14-448D-BA4B-B8F5B0DBD2BD}" type="datetime1">
              <a:rPr lang="fi-FI" smtClean="0"/>
              <a:pPr>
                <a:defRPr/>
              </a:pPr>
              <a:t>19.5.2019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Sormunen</a:t>
            </a:r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AE68D6-3022-4724-B45D-44A0B3B7D63E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62880" y="1677356"/>
            <a:ext cx="3361069" cy="25208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51712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 descr="Powerpoint_Kansikuvat_Kapea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53" y="409228"/>
            <a:ext cx="8278395" cy="2448271"/>
          </a:xfrm>
          <a:prstGeom prst="rect">
            <a:avLst/>
          </a:prstGeom>
        </p:spPr>
      </p:pic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5.5.2019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Sormunen</a:t>
            </a:r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  <p:sp>
        <p:nvSpPr>
          <p:cNvPr id="54" name="Otsikko 2"/>
          <p:cNvSpPr>
            <a:spLocks noGrp="1"/>
          </p:cNvSpPr>
          <p:nvPr>
            <p:ph type="title"/>
          </p:nvPr>
        </p:nvSpPr>
        <p:spPr>
          <a:xfrm>
            <a:off x="718990" y="2962106"/>
            <a:ext cx="7632848" cy="720080"/>
          </a:xfrm>
        </p:spPr>
        <p:txBody>
          <a:bodyPr/>
          <a:lstStyle/>
          <a:p>
            <a:r>
              <a:rPr lang="fi-FI" sz="2400" dirty="0" err="1" smtClean="0"/>
              <a:t>Predicting</a:t>
            </a:r>
            <a:r>
              <a:rPr lang="fi-FI" sz="2400" dirty="0" smtClean="0"/>
              <a:t> </a:t>
            </a:r>
            <a:r>
              <a:rPr lang="fi-FI" sz="2400" dirty="0" err="1" smtClean="0"/>
              <a:t>or</a:t>
            </a:r>
            <a:r>
              <a:rPr lang="fi-FI" sz="2400" dirty="0" smtClean="0"/>
              <a:t> </a:t>
            </a:r>
            <a:r>
              <a:rPr lang="fi-FI" sz="2400" dirty="0" err="1" smtClean="0"/>
              <a:t>guessing</a:t>
            </a:r>
            <a:r>
              <a:rPr lang="fi-FI" sz="2400" dirty="0" smtClean="0"/>
              <a:t>: </a:t>
            </a: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possibilities</a:t>
            </a:r>
            <a:r>
              <a:rPr lang="fi-FI" sz="2400" dirty="0" smtClean="0"/>
              <a:t> of AI in </a:t>
            </a:r>
            <a:r>
              <a:rPr lang="fi-FI" sz="2400" dirty="0" err="1" smtClean="0"/>
              <a:t>educational</a:t>
            </a:r>
            <a:r>
              <a:rPr lang="fi-FI" sz="2400" dirty="0" smtClean="0"/>
              <a:t> </a:t>
            </a:r>
            <a:r>
              <a:rPr lang="fi-FI" sz="2400" dirty="0" err="1" smtClean="0"/>
              <a:t>settings</a:t>
            </a:r>
            <a:r>
              <a:rPr lang="fi-FI" sz="2400" dirty="0" smtClean="0"/>
              <a:t> </a:t>
            </a:r>
            <a:r>
              <a:rPr lang="fi-FI" sz="2400" dirty="0" err="1" smtClean="0"/>
              <a:t>related</a:t>
            </a:r>
            <a:r>
              <a:rPr lang="fi-FI" sz="2400" dirty="0" smtClean="0"/>
              <a:t> to </a:t>
            </a:r>
            <a:r>
              <a:rPr lang="fi-FI" sz="2400" dirty="0" err="1" smtClean="0">
                <a:solidFill>
                  <a:srgbClr val="009FB8"/>
                </a:solidFill>
              </a:rPr>
              <a:t>health</a:t>
            </a:r>
            <a:r>
              <a:rPr lang="fi-FI" sz="2400" dirty="0" smtClean="0">
                <a:solidFill>
                  <a:srgbClr val="009FB8"/>
                </a:solidFill>
              </a:rPr>
              <a:t> </a:t>
            </a:r>
            <a:r>
              <a:rPr lang="fi-FI" sz="2400" dirty="0" err="1" smtClean="0">
                <a:solidFill>
                  <a:srgbClr val="009FB8"/>
                </a:solidFill>
              </a:rPr>
              <a:t>promotion</a:t>
            </a:r>
            <a:endParaRPr lang="fi-FI" sz="1800" dirty="0">
              <a:solidFill>
                <a:srgbClr val="009FB8"/>
              </a:solidFill>
            </a:endParaRPr>
          </a:p>
        </p:txBody>
      </p:sp>
      <p:pic>
        <p:nvPicPr>
          <p:cNvPr id="13" name="Kuva 12" descr="UEF_tunnus_harmaa_tausta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09228"/>
            <a:ext cx="1445232" cy="1368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18990" y="3937620"/>
            <a:ext cx="819397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>
              <a:spcAft>
                <a:spcPct val="30000"/>
              </a:spcAft>
              <a:buClr>
                <a:srgbClr val="008C99"/>
              </a:buClr>
            </a:pPr>
            <a:r>
              <a:rPr lang="en-GB" sz="2000" b="1" kern="0" dirty="0">
                <a:solidFill>
                  <a:srgbClr val="353535"/>
                </a:solidFill>
                <a:latin typeface="Palatino Linotype"/>
              </a:rPr>
              <a:t>Main purpose:</a:t>
            </a:r>
          </a:p>
          <a:p>
            <a:pPr marL="182563" lvl="0" indent="-182563">
              <a:spcAft>
                <a:spcPct val="30000"/>
              </a:spcAft>
              <a:buClr>
                <a:srgbClr val="008C99"/>
              </a:buClr>
              <a:buFontTx/>
              <a:buChar char="•"/>
            </a:pPr>
            <a:r>
              <a:rPr lang="en-US" sz="2000" kern="0" dirty="0">
                <a:solidFill>
                  <a:srgbClr val="353535"/>
                </a:solidFill>
                <a:latin typeface="Palatino Linotype"/>
              </a:rPr>
              <a:t>To broaden the knowledge of existing and future use of AI </a:t>
            </a:r>
            <a:r>
              <a:rPr lang="en-US" sz="2000" kern="0" dirty="0" smtClean="0">
                <a:solidFill>
                  <a:srgbClr val="353535"/>
                </a:solidFill>
                <a:latin typeface="Palatino Linotype"/>
              </a:rPr>
              <a:t>in </a:t>
            </a:r>
            <a:r>
              <a:rPr lang="en-US" sz="2000" kern="0" dirty="0">
                <a:solidFill>
                  <a:srgbClr val="353535"/>
                </a:solidFill>
                <a:latin typeface="Palatino Linotype"/>
              </a:rPr>
              <a:t>educational settings related to health promotion</a:t>
            </a:r>
          </a:p>
        </p:txBody>
      </p:sp>
    </p:spTree>
    <p:extLst>
      <p:ext uri="{BB962C8B-B14F-4D97-AF65-F5344CB8AC3E}">
        <p14:creationId xmlns:p14="http://schemas.microsoft.com/office/powerpoint/2010/main" val="1306435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625252"/>
            <a:ext cx="8352928" cy="348059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b="1" dirty="0" smtClean="0"/>
              <a:t>Specific aims are</a:t>
            </a:r>
            <a:r>
              <a:rPr lang="en-US" dirty="0" smtClean="0"/>
              <a:t>:</a:t>
            </a:r>
          </a:p>
          <a:p>
            <a:pPr eaLnBrk="1" hangingPunct="1"/>
            <a:r>
              <a:rPr lang="fi-FI" dirty="0" smtClean="0"/>
              <a:t>To </a:t>
            </a:r>
            <a:r>
              <a:rPr lang="fi-FI" dirty="0" err="1" smtClean="0"/>
              <a:t>i</a:t>
            </a:r>
            <a:r>
              <a:rPr lang="fi-FI" dirty="0" err="1" smtClean="0"/>
              <a:t>dentify</a:t>
            </a:r>
            <a:r>
              <a:rPr lang="fi-FI" dirty="0" smtClean="0"/>
              <a:t> and </a:t>
            </a:r>
            <a:r>
              <a:rPr lang="fi-FI" dirty="0" err="1" smtClean="0"/>
              <a:t>develop</a:t>
            </a:r>
            <a:r>
              <a:rPr lang="fi-FI" dirty="0" smtClean="0"/>
              <a:t> a set of </a:t>
            </a:r>
            <a:r>
              <a:rPr lang="fi-FI" dirty="0" err="1" smtClean="0"/>
              <a:t>setting-based</a:t>
            </a:r>
            <a:r>
              <a:rPr lang="fi-FI" dirty="0" smtClean="0"/>
              <a:t> </a:t>
            </a:r>
            <a:r>
              <a:rPr lang="fi-FI" dirty="0" err="1" smtClean="0"/>
              <a:t>indicators</a:t>
            </a:r>
            <a:r>
              <a:rPr lang="fi-FI" dirty="0" smtClean="0"/>
              <a:t> to </a:t>
            </a:r>
            <a:r>
              <a:rPr lang="fi-FI" dirty="0" err="1" smtClean="0"/>
              <a:t>combine</a:t>
            </a:r>
            <a:r>
              <a:rPr lang="fi-FI" dirty="0" smtClean="0"/>
              <a:t> </a:t>
            </a:r>
            <a:r>
              <a:rPr lang="fi-FI" dirty="0" err="1" smtClean="0"/>
              <a:t>health</a:t>
            </a:r>
            <a:r>
              <a:rPr lang="fi-FI" dirty="0" smtClean="0"/>
              <a:t>, </a:t>
            </a:r>
            <a:r>
              <a:rPr lang="fi-FI" dirty="0" err="1" smtClean="0"/>
              <a:t>social</a:t>
            </a:r>
            <a:r>
              <a:rPr lang="fi-FI" dirty="0" smtClean="0"/>
              <a:t>, and </a:t>
            </a:r>
            <a:r>
              <a:rPr lang="fi-FI" dirty="0" err="1" smtClean="0"/>
              <a:t>academic</a:t>
            </a:r>
            <a:r>
              <a:rPr lang="fi-FI" dirty="0" smtClean="0"/>
              <a:t> </a:t>
            </a:r>
            <a:r>
              <a:rPr lang="fi-FI" dirty="0" err="1" smtClean="0"/>
              <a:t>information</a:t>
            </a:r>
            <a:r>
              <a:rPr lang="fi-FI" dirty="0" smtClean="0"/>
              <a:t> to </a:t>
            </a:r>
            <a:r>
              <a:rPr lang="fi-FI" dirty="0" err="1" smtClean="0"/>
              <a:t>analyse</a:t>
            </a:r>
            <a:r>
              <a:rPr lang="fi-FI" dirty="0" smtClean="0"/>
              <a:t> and </a:t>
            </a:r>
            <a:r>
              <a:rPr lang="fi-FI" dirty="0" err="1" smtClean="0"/>
              <a:t>predict</a:t>
            </a:r>
            <a:r>
              <a:rPr lang="fi-FI" dirty="0" smtClean="0"/>
              <a:t> </a:t>
            </a:r>
            <a:r>
              <a:rPr lang="fi-FI" dirty="0" err="1" smtClean="0"/>
              <a:t>school-based</a:t>
            </a:r>
            <a:r>
              <a:rPr lang="fi-FI" dirty="0" smtClean="0"/>
              <a:t> </a:t>
            </a:r>
            <a:r>
              <a:rPr lang="fi-FI" dirty="0" err="1" smtClean="0"/>
              <a:t>wellbeing</a:t>
            </a:r>
            <a:r>
              <a:rPr lang="fi-FI" dirty="0" smtClean="0"/>
              <a:t> of </a:t>
            </a:r>
            <a:r>
              <a:rPr lang="fi-FI" dirty="0" err="1" smtClean="0">
                <a:solidFill>
                  <a:srgbClr val="009FB8"/>
                </a:solidFill>
              </a:rPr>
              <a:t>children’s</a:t>
            </a:r>
            <a:r>
              <a:rPr lang="fi-FI" dirty="0" smtClean="0">
                <a:solidFill>
                  <a:srgbClr val="009FB8"/>
                </a:solidFill>
              </a:rPr>
              <a:t> / </a:t>
            </a:r>
            <a:r>
              <a:rPr lang="fi-FI" dirty="0" err="1" smtClean="0">
                <a:solidFill>
                  <a:srgbClr val="009FB8"/>
                </a:solidFill>
              </a:rPr>
              <a:t>students</a:t>
            </a:r>
            <a:r>
              <a:rPr lang="fi-FI" dirty="0" smtClean="0">
                <a:solidFill>
                  <a:srgbClr val="009FB8"/>
                </a:solidFill>
              </a:rPr>
              <a:t>’ </a:t>
            </a:r>
            <a:r>
              <a:rPr lang="fi-FI" dirty="0" err="1" smtClean="0"/>
              <a:t>school</a:t>
            </a:r>
            <a:r>
              <a:rPr lang="fi-FI" dirty="0" smtClean="0"/>
              <a:t> </a:t>
            </a:r>
            <a:r>
              <a:rPr lang="fi-FI" dirty="0" err="1" smtClean="0"/>
              <a:t>path</a:t>
            </a:r>
            <a:r>
              <a:rPr lang="fi-FI" dirty="0"/>
              <a:t>,</a:t>
            </a:r>
            <a:endParaRPr lang="fi-FI" dirty="0" smtClean="0"/>
          </a:p>
          <a:p>
            <a:pPr eaLnBrk="1" hangingPunct="1"/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identify</a:t>
            </a:r>
            <a:r>
              <a:rPr lang="fi-FI" dirty="0" smtClean="0"/>
              <a:t> </a:t>
            </a:r>
            <a:r>
              <a:rPr lang="fi-FI" dirty="0"/>
              <a:t>and </a:t>
            </a:r>
            <a:r>
              <a:rPr lang="fi-FI" dirty="0" err="1"/>
              <a:t>develop</a:t>
            </a:r>
            <a:r>
              <a:rPr lang="fi-FI" dirty="0"/>
              <a:t> a set of </a:t>
            </a:r>
            <a:r>
              <a:rPr lang="fi-FI" dirty="0" err="1"/>
              <a:t>setting-based</a:t>
            </a:r>
            <a:r>
              <a:rPr lang="fi-FI" dirty="0"/>
              <a:t> </a:t>
            </a:r>
            <a:r>
              <a:rPr lang="fi-FI" dirty="0" err="1"/>
              <a:t>indicators</a:t>
            </a:r>
            <a:r>
              <a:rPr lang="fi-FI" dirty="0"/>
              <a:t> to </a:t>
            </a:r>
            <a:r>
              <a:rPr lang="fi-FI" dirty="0" err="1" smtClean="0"/>
              <a:t>analyse</a:t>
            </a:r>
            <a:r>
              <a:rPr lang="fi-FI" dirty="0" smtClean="0"/>
              <a:t> and </a:t>
            </a:r>
            <a:r>
              <a:rPr lang="fi-FI" dirty="0" err="1" smtClean="0"/>
              <a:t>predict</a:t>
            </a:r>
            <a:r>
              <a:rPr lang="fi-FI" dirty="0" smtClean="0"/>
              <a:t> </a:t>
            </a:r>
            <a:r>
              <a:rPr lang="fi-FI" dirty="0" err="1" smtClean="0"/>
              <a:t>occupational</a:t>
            </a:r>
            <a:r>
              <a:rPr lang="fi-FI" dirty="0" smtClean="0"/>
              <a:t> </a:t>
            </a:r>
            <a:r>
              <a:rPr lang="fi-FI" dirty="0" err="1" smtClean="0"/>
              <a:t>wellbeing</a:t>
            </a:r>
            <a:r>
              <a:rPr lang="fi-FI" dirty="0" smtClean="0"/>
              <a:t> of </a:t>
            </a:r>
            <a:r>
              <a:rPr lang="fi-FI" dirty="0" err="1" smtClean="0">
                <a:solidFill>
                  <a:srgbClr val="009FB8"/>
                </a:solidFill>
              </a:rPr>
              <a:t>teaching</a:t>
            </a:r>
            <a:r>
              <a:rPr lang="fi-FI" dirty="0" smtClean="0">
                <a:solidFill>
                  <a:srgbClr val="009FB8"/>
                </a:solidFill>
              </a:rPr>
              <a:t> and </a:t>
            </a:r>
            <a:r>
              <a:rPr lang="fi-FI" dirty="0" err="1" smtClean="0">
                <a:solidFill>
                  <a:srgbClr val="009FB8"/>
                </a:solidFill>
              </a:rPr>
              <a:t>non-teaching</a:t>
            </a:r>
            <a:r>
              <a:rPr lang="fi-FI" dirty="0" smtClean="0">
                <a:solidFill>
                  <a:srgbClr val="009FB8"/>
                </a:solidFill>
              </a:rPr>
              <a:t> </a:t>
            </a:r>
            <a:r>
              <a:rPr lang="fi-FI" dirty="0" err="1" smtClean="0">
                <a:solidFill>
                  <a:srgbClr val="009FB8"/>
                </a:solidFill>
              </a:rPr>
              <a:t>school</a:t>
            </a:r>
            <a:r>
              <a:rPr lang="fi-FI" dirty="0" smtClean="0">
                <a:solidFill>
                  <a:srgbClr val="009FB8"/>
                </a:solidFill>
              </a:rPr>
              <a:t> </a:t>
            </a:r>
            <a:r>
              <a:rPr lang="fi-FI" dirty="0" err="1" smtClean="0">
                <a:solidFill>
                  <a:srgbClr val="009FB8"/>
                </a:solidFill>
              </a:rPr>
              <a:t>staff</a:t>
            </a:r>
            <a:r>
              <a:rPr lang="fi-FI" dirty="0" smtClean="0">
                <a:solidFill>
                  <a:srgbClr val="009FB8"/>
                </a:solidFill>
              </a:rPr>
              <a:t> </a:t>
            </a:r>
            <a:r>
              <a:rPr lang="fi-FI" dirty="0" smtClean="0"/>
              <a:t>(</a:t>
            </a:r>
            <a:r>
              <a:rPr lang="fi-FI" dirty="0" err="1" smtClean="0"/>
              <a:t>e.g</a:t>
            </a:r>
            <a:r>
              <a:rPr lang="fi-FI" dirty="0" smtClean="0"/>
              <a:t>., </a:t>
            </a:r>
            <a:r>
              <a:rPr lang="fi-FI" dirty="0" err="1" smtClean="0"/>
              <a:t>environmental</a:t>
            </a:r>
            <a:r>
              <a:rPr lang="fi-FI" dirty="0" smtClean="0"/>
              <a:t> </a:t>
            </a:r>
            <a:r>
              <a:rPr lang="fi-FI" dirty="0" err="1" smtClean="0"/>
              <a:t>health</a:t>
            </a:r>
            <a:r>
              <a:rPr lang="fi-FI" dirty="0" smtClean="0"/>
              <a:t>, </a:t>
            </a:r>
            <a:r>
              <a:rPr lang="fi-FI" dirty="0" err="1" smtClean="0"/>
              <a:t>working</a:t>
            </a:r>
            <a:r>
              <a:rPr lang="fi-FI" dirty="0" smtClean="0"/>
              <a:t> </a:t>
            </a:r>
            <a:r>
              <a:rPr lang="fi-FI" dirty="0" err="1" smtClean="0"/>
              <a:t>conditions</a:t>
            </a:r>
            <a:r>
              <a:rPr lang="fi-FI" dirty="0" smtClean="0"/>
              <a:t>)</a:t>
            </a:r>
            <a:r>
              <a:rPr lang="fi-FI" dirty="0"/>
              <a:t>,</a:t>
            </a:r>
          </a:p>
          <a:p>
            <a:pPr eaLnBrk="1" hangingPunct="1"/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generate</a:t>
            </a:r>
            <a:r>
              <a:rPr lang="fi-FI" dirty="0" smtClean="0"/>
              <a:t> </a:t>
            </a:r>
            <a:r>
              <a:rPr lang="fi-FI" dirty="0" err="1"/>
              <a:t>pilot</a:t>
            </a:r>
            <a:r>
              <a:rPr lang="fi-FI" dirty="0"/>
              <a:t> data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local</a:t>
            </a:r>
            <a:r>
              <a:rPr lang="fi-FI" dirty="0"/>
              <a:t> </a:t>
            </a:r>
            <a:r>
              <a:rPr lang="fi-FI" dirty="0" err="1"/>
              <a:t>schools</a:t>
            </a:r>
            <a:r>
              <a:rPr lang="fi-FI" dirty="0"/>
              <a:t> to </a:t>
            </a:r>
            <a:r>
              <a:rPr lang="fi-FI" dirty="0" err="1"/>
              <a:t>find</a:t>
            </a:r>
            <a:r>
              <a:rPr lang="fi-FI" dirty="0"/>
              <a:t> out </a:t>
            </a:r>
            <a:r>
              <a:rPr lang="fi-FI" dirty="0" err="1">
                <a:solidFill>
                  <a:srgbClr val="009FB8"/>
                </a:solidFill>
              </a:rPr>
              <a:t>the</a:t>
            </a:r>
            <a:r>
              <a:rPr lang="fi-FI" dirty="0">
                <a:solidFill>
                  <a:srgbClr val="009FB8"/>
                </a:solidFill>
              </a:rPr>
              <a:t> </a:t>
            </a:r>
            <a:r>
              <a:rPr lang="fi-FI" dirty="0" err="1">
                <a:solidFill>
                  <a:srgbClr val="009FB8"/>
                </a:solidFill>
              </a:rPr>
              <a:t>feasibility</a:t>
            </a:r>
            <a:r>
              <a:rPr lang="fi-FI" dirty="0">
                <a:solidFill>
                  <a:srgbClr val="009FB8"/>
                </a:solidFill>
              </a:rPr>
              <a:t> of AI </a:t>
            </a:r>
            <a:r>
              <a:rPr lang="fi-FI" dirty="0"/>
              <a:t>in </a:t>
            </a:r>
            <a:r>
              <a:rPr lang="fi-FI" dirty="0" err="1"/>
              <a:t>school</a:t>
            </a:r>
            <a:r>
              <a:rPr lang="fi-FI" dirty="0"/>
              <a:t> </a:t>
            </a:r>
            <a:r>
              <a:rPr lang="fi-FI" dirty="0" err="1" smtClean="0"/>
              <a:t>settings</a:t>
            </a:r>
            <a:r>
              <a:rPr lang="fi-FI" dirty="0" smtClean="0"/>
              <a:t> (</a:t>
            </a:r>
            <a:r>
              <a:rPr lang="fi-FI" dirty="0" err="1" smtClean="0"/>
              <a:t>health</a:t>
            </a:r>
            <a:r>
              <a:rPr lang="fi-FI" dirty="0" smtClean="0"/>
              <a:t> </a:t>
            </a:r>
            <a:r>
              <a:rPr lang="fi-FI" dirty="0" err="1" smtClean="0"/>
              <a:t>promotion</a:t>
            </a:r>
            <a:r>
              <a:rPr lang="fi-FI" dirty="0" smtClean="0"/>
              <a:t>), and</a:t>
            </a:r>
            <a:endParaRPr lang="fi-FI" dirty="0"/>
          </a:p>
          <a:p>
            <a:pPr eaLnBrk="1" hangingPunct="1"/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create</a:t>
            </a:r>
            <a:r>
              <a:rPr lang="fi-FI" dirty="0" smtClean="0"/>
              <a:t> </a:t>
            </a:r>
            <a:r>
              <a:rPr lang="fi-FI" dirty="0">
                <a:solidFill>
                  <a:srgbClr val="009FB8"/>
                </a:solidFill>
              </a:rPr>
              <a:t>a </a:t>
            </a:r>
            <a:r>
              <a:rPr lang="fi-FI" dirty="0" err="1">
                <a:solidFill>
                  <a:srgbClr val="009FB8"/>
                </a:solidFill>
              </a:rPr>
              <a:t>study</a:t>
            </a:r>
            <a:r>
              <a:rPr lang="fi-FI" dirty="0">
                <a:solidFill>
                  <a:srgbClr val="009FB8"/>
                </a:solidFill>
              </a:rPr>
              <a:t> </a:t>
            </a:r>
            <a:r>
              <a:rPr lang="fi-FI" dirty="0" err="1">
                <a:solidFill>
                  <a:srgbClr val="009FB8"/>
                </a:solidFill>
              </a:rPr>
              <a:t>protocol</a:t>
            </a:r>
            <a:r>
              <a:rPr lang="fi-FI" dirty="0">
                <a:solidFill>
                  <a:srgbClr val="009FB8"/>
                </a:solidFill>
              </a:rPr>
              <a:t> </a:t>
            </a:r>
            <a:r>
              <a:rPr lang="fi-FI" dirty="0" err="1"/>
              <a:t>using</a:t>
            </a:r>
            <a:r>
              <a:rPr lang="fi-FI" dirty="0"/>
              <a:t> AI data </a:t>
            </a:r>
            <a:r>
              <a:rPr lang="fi-FI" dirty="0" smtClean="0"/>
              <a:t>(and </a:t>
            </a:r>
            <a:r>
              <a:rPr lang="fi-FI" dirty="0" err="1"/>
              <a:t>quantitative</a:t>
            </a:r>
            <a:r>
              <a:rPr lang="fi-FI" dirty="0"/>
              <a:t> </a:t>
            </a:r>
            <a:r>
              <a:rPr lang="fi-FI" dirty="0" err="1"/>
              <a:t>survey</a:t>
            </a:r>
            <a:r>
              <a:rPr lang="fi-FI" dirty="0"/>
              <a:t> </a:t>
            </a:r>
            <a:r>
              <a:rPr lang="fi-FI" dirty="0" smtClean="0"/>
              <a:t>data) </a:t>
            </a:r>
            <a:r>
              <a:rPr lang="fi-FI" dirty="0"/>
              <a:t>for </a:t>
            </a:r>
            <a:r>
              <a:rPr lang="fi-FI" dirty="0" err="1" smtClean="0"/>
              <a:t>longitudinal</a:t>
            </a:r>
            <a:r>
              <a:rPr lang="fi-FI" dirty="0"/>
              <a:t> </a:t>
            </a:r>
            <a:r>
              <a:rPr lang="fi-FI" dirty="0" err="1" smtClean="0"/>
              <a:t>research</a:t>
            </a:r>
            <a:r>
              <a:rPr lang="fi-FI" dirty="0" smtClean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19.5.2019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Sormunen</a:t>
            </a:r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8810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553244"/>
            <a:ext cx="8352928" cy="3480594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b="1" dirty="0" smtClean="0"/>
              <a:t>Secondary aims are:</a:t>
            </a:r>
            <a:endParaRPr lang="en-GB" b="1" dirty="0"/>
          </a:p>
          <a:p>
            <a:pPr eaLnBrk="1" hangingPunct="1"/>
            <a:r>
              <a:rPr lang="fi-FI" dirty="0" smtClean="0"/>
              <a:t>To </a:t>
            </a:r>
            <a:r>
              <a:rPr lang="fi-FI" dirty="0" err="1" smtClean="0"/>
              <a:t>examine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009FB8"/>
                </a:solidFill>
              </a:rPr>
              <a:t>ethical</a:t>
            </a:r>
            <a:r>
              <a:rPr lang="fi-FI" dirty="0" smtClean="0">
                <a:solidFill>
                  <a:srgbClr val="009FB8"/>
                </a:solidFill>
              </a:rPr>
              <a:t> </a:t>
            </a:r>
            <a:r>
              <a:rPr lang="fi-FI" dirty="0" err="1" smtClean="0">
                <a:solidFill>
                  <a:srgbClr val="009FB8"/>
                </a:solidFill>
              </a:rPr>
              <a:t>procedures</a:t>
            </a:r>
            <a:r>
              <a:rPr lang="fi-FI" dirty="0" smtClean="0">
                <a:solidFill>
                  <a:srgbClr val="009FB8"/>
                </a:solidFill>
              </a:rPr>
              <a:t> and data </a:t>
            </a:r>
            <a:r>
              <a:rPr lang="fi-FI" dirty="0" err="1" smtClean="0">
                <a:solidFill>
                  <a:srgbClr val="009FB8"/>
                </a:solidFill>
              </a:rPr>
              <a:t>protection</a:t>
            </a:r>
            <a:r>
              <a:rPr lang="fi-FI" dirty="0" smtClean="0">
                <a:solidFill>
                  <a:srgbClr val="009FB8"/>
                </a:solidFill>
              </a:rPr>
              <a:t> </a:t>
            </a:r>
            <a:r>
              <a:rPr lang="fi-FI" dirty="0" smtClean="0"/>
              <a:t>in </a:t>
            </a:r>
            <a:r>
              <a:rPr lang="fi-FI" dirty="0" err="1" smtClean="0"/>
              <a:t>Finnish</a:t>
            </a:r>
            <a:r>
              <a:rPr lang="fi-FI" dirty="0" smtClean="0"/>
              <a:t> </a:t>
            </a:r>
            <a:r>
              <a:rPr lang="fi-FI" dirty="0" err="1" smtClean="0"/>
              <a:t>educational</a:t>
            </a:r>
            <a:r>
              <a:rPr lang="fi-FI" dirty="0" smtClean="0"/>
              <a:t> </a:t>
            </a:r>
            <a:r>
              <a:rPr lang="fi-FI" dirty="0" err="1" smtClean="0"/>
              <a:t>settings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large</a:t>
            </a:r>
            <a:r>
              <a:rPr lang="fi-FI" dirty="0" smtClean="0"/>
              <a:t> </a:t>
            </a:r>
            <a:r>
              <a:rPr lang="fi-FI" dirty="0" err="1" smtClean="0"/>
              <a:t>datasets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being</a:t>
            </a:r>
            <a:r>
              <a:rPr lang="fi-FI" dirty="0" smtClean="0"/>
              <a:t> </a:t>
            </a:r>
            <a:r>
              <a:rPr lang="fi-FI" dirty="0" err="1" smtClean="0"/>
              <a:t>examined</a:t>
            </a:r>
            <a:r>
              <a:rPr lang="fi-FI" dirty="0" smtClean="0"/>
              <a:t> – </a:t>
            </a:r>
            <a:r>
              <a:rPr lang="fi-FI" dirty="0" err="1" smtClean="0"/>
              <a:t>also</a:t>
            </a:r>
            <a:r>
              <a:rPr lang="fi-FI" dirty="0" smtClean="0"/>
              <a:t> </a:t>
            </a:r>
            <a:r>
              <a:rPr lang="fi-FI" dirty="0" err="1" smtClean="0"/>
              <a:t>local</a:t>
            </a:r>
            <a:r>
              <a:rPr lang="fi-FI" dirty="0" smtClean="0"/>
              <a:t> data,</a:t>
            </a:r>
          </a:p>
          <a:p>
            <a:pPr eaLnBrk="1" hangingPunct="1"/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draft</a:t>
            </a:r>
            <a:r>
              <a:rPr lang="fi-FI" dirty="0" smtClean="0"/>
              <a:t> a </a:t>
            </a:r>
            <a:r>
              <a:rPr lang="fi-FI" dirty="0" err="1" smtClean="0">
                <a:solidFill>
                  <a:srgbClr val="009FB8"/>
                </a:solidFill>
              </a:rPr>
              <a:t>project</a:t>
            </a:r>
            <a:r>
              <a:rPr lang="fi-FI" dirty="0" smtClean="0">
                <a:solidFill>
                  <a:srgbClr val="009FB8"/>
                </a:solidFill>
              </a:rPr>
              <a:t> </a:t>
            </a:r>
            <a:r>
              <a:rPr lang="fi-FI" dirty="0" err="1" smtClean="0">
                <a:solidFill>
                  <a:srgbClr val="009FB8"/>
                </a:solidFill>
              </a:rPr>
              <a:t>proposal</a:t>
            </a:r>
            <a:r>
              <a:rPr lang="fi-FI" dirty="0" smtClean="0">
                <a:solidFill>
                  <a:srgbClr val="009FB8"/>
                </a:solidFill>
              </a:rPr>
              <a:t> </a:t>
            </a:r>
            <a:r>
              <a:rPr lang="fi-FI" dirty="0" err="1" smtClean="0"/>
              <a:t>within</a:t>
            </a:r>
            <a:r>
              <a:rPr lang="fi-FI" dirty="0" smtClean="0"/>
              <a:t> </a:t>
            </a:r>
            <a:r>
              <a:rPr lang="fi-FI" dirty="0" err="1" smtClean="0"/>
              <a:t>existing</a:t>
            </a:r>
            <a:r>
              <a:rPr lang="fi-FI" dirty="0" smtClean="0"/>
              <a:t> </a:t>
            </a:r>
            <a:r>
              <a:rPr lang="fi-FI" dirty="0" err="1" smtClean="0"/>
              <a:t>network</a:t>
            </a:r>
            <a:r>
              <a:rPr lang="fi-FI" dirty="0" smtClean="0"/>
              <a:t> of European HPS (</a:t>
            </a:r>
            <a:r>
              <a:rPr lang="fi-FI" dirty="0" err="1" smtClean="0"/>
              <a:t>health</a:t>
            </a:r>
            <a:r>
              <a:rPr lang="fi-FI" dirty="0" smtClean="0"/>
              <a:t> </a:t>
            </a:r>
            <a:r>
              <a:rPr lang="fi-FI" dirty="0" err="1" smtClean="0"/>
              <a:t>promoting</a:t>
            </a:r>
            <a:r>
              <a:rPr lang="fi-FI" dirty="0" smtClean="0"/>
              <a:t> </a:t>
            </a:r>
            <a:r>
              <a:rPr lang="fi-FI" dirty="0" err="1" smtClean="0"/>
              <a:t>schools</a:t>
            </a:r>
            <a:r>
              <a:rPr lang="fi-FI" dirty="0" smtClean="0"/>
              <a:t>) </a:t>
            </a:r>
            <a:r>
              <a:rPr lang="fi-FI" dirty="0" err="1" smtClean="0"/>
              <a:t>researchers</a:t>
            </a:r>
            <a:r>
              <a:rPr lang="fi-FI" dirty="0" smtClean="0"/>
              <a:t> (</a:t>
            </a:r>
            <a:r>
              <a:rPr lang="fi-FI" dirty="0" err="1" smtClean="0"/>
              <a:t>selection</a:t>
            </a:r>
            <a:r>
              <a:rPr lang="fi-FI" dirty="0" smtClean="0"/>
              <a:t> </a:t>
            </a:r>
            <a:r>
              <a:rPr lang="fi-FI" dirty="0" err="1" smtClean="0"/>
              <a:t>based</a:t>
            </a:r>
            <a:r>
              <a:rPr lang="fi-FI" dirty="0" smtClean="0"/>
              <a:t> on </a:t>
            </a:r>
            <a:r>
              <a:rPr lang="fi-FI" dirty="0" err="1" smtClean="0"/>
              <a:t>criteria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21 </a:t>
            </a:r>
            <a:r>
              <a:rPr lang="fi-FI" dirty="0" err="1" smtClean="0"/>
              <a:t>countries</a:t>
            </a:r>
            <a:r>
              <a:rPr lang="fi-FI" dirty="0" smtClean="0"/>
              <a:t>),</a:t>
            </a:r>
          </a:p>
          <a:p>
            <a:pPr eaLnBrk="1" hangingPunct="1"/>
            <a:r>
              <a:rPr lang="fi-FI" dirty="0"/>
              <a:t>t</a:t>
            </a:r>
            <a:r>
              <a:rPr lang="fi-FI" dirty="0" smtClean="0"/>
              <a:t>o </a:t>
            </a:r>
            <a:r>
              <a:rPr lang="fi-FI" dirty="0" err="1" smtClean="0"/>
              <a:t>develop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009FB8"/>
                </a:solidFill>
              </a:rPr>
              <a:t>a </a:t>
            </a:r>
            <a:r>
              <a:rPr lang="fi-FI" dirty="0" err="1" smtClean="0">
                <a:solidFill>
                  <a:srgbClr val="009FB8"/>
                </a:solidFill>
              </a:rPr>
              <a:t>visual</a:t>
            </a:r>
            <a:r>
              <a:rPr lang="fi-FI" dirty="0" smtClean="0">
                <a:solidFill>
                  <a:srgbClr val="009FB8"/>
                </a:solidFill>
              </a:rPr>
              <a:t> </a:t>
            </a:r>
            <a:r>
              <a:rPr lang="fi-FI" dirty="0" err="1" smtClean="0">
                <a:solidFill>
                  <a:srgbClr val="009FB8"/>
                </a:solidFill>
              </a:rPr>
              <a:t>tool</a:t>
            </a:r>
            <a:r>
              <a:rPr lang="fi-FI" dirty="0" smtClean="0"/>
              <a:t> for </a:t>
            </a:r>
            <a:r>
              <a:rPr lang="fi-FI" dirty="0" err="1" smtClean="0"/>
              <a:t>schools</a:t>
            </a:r>
            <a:r>
              <a:rPr lang="fi-FI" dirty="0"/>
              <a:t> </a:t>
            </a:r>
            <a:r>
              <a:rPr lang="fi-FI" dirty="0" smtClean="0"/>
              <a:t>(</a:t>
            </a:r>
            <a:r>
              <a:rPr lang="fi-FI" dirty="0" err="1" smtClean="0"/>
              <a:t>weekly</a:t>
            </a:r>
            <a:r>
              <a:rPr lang="fi-FI" dirty="0" smtClean="0"/>
              <a:t> / </a:t>
            </a:r>
            <a:r>
              <a:rPr lang="fi-FI" dirty="0" err="1" smtClean="0"/>
              <a:t>daily</a:t>
            </a:r>
            <a:r>
              <a:rPr lang="fi-FI" dirty="0" smtClean="0"/>
              <a:t> data) on </a:t>
            </a:r>
            <a:r>
              <a:rPr lang="fi-FI" dirty="0" err="1" smtClean="0"/>
              <a:t>school</a:t>
            </a:r>
            <a:r>
              <a:rPr lang="fi-FI" dirty="0" smtClean="0"/>
              <a:t> </a:t>
            </a:r>
            <a:r>
              <a:rPr lang="fi-FI" dirty="0" err="1" smtClean="0"/>
              <a:t>real-time</a:t>
            </a:r>
            <a:r>
              <a:rPr lang="fi-FI" dirty="0" smtClean="0"/>
              <a:t> </a:t>
            </a:r>
            <a:r>
              <a:rPr lang="fi-FI" dirty="0" err="1" smtClean="0"/>
              <a:t>performance</a:t>
            </a:r>
            <a:r>
              <a:rPr lang="fi-FI" dirty="0" smtClean="0"/>
              <a:t> in </a:t>
            </a:r>
            <a:r>
              <a:rPr lang="fi-FI" dirty="0" err="1" smtClean="0"/>
              <a:t>health</a:t>
            </a:r>
            <a:r>
              <a:rPr lang="fi-FI" dirty="0" smtClean="0"/>
              <a:t> </a:t>
            </a:r>
            <a:r>
              <a:rPr lang="fi-FI" dirty="0" err="1" smtClean="0"/>
              <a:t>promotion</a:t>
            </a:r>
            <a:r>
              <a:rPr lang="fi-FI" dirty="0" smtClean="0"/>
              <a:t> / </a:t>
            </a:r>
            <a:r>
              <a:rPr lang="fi-FI" dirty="0" err="1" smtClean="0"/>
              <a:t>wellbeing</a:t>
            </a:r>
            <a:r>
              <a:rPr lang="fi-FI" dirty="0" smtClean="0"/>
              <a:t>.</a:t>
            </a: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19.5.2019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Sormunen</a:t>
            </a:r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203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3" y="348910"/>
            <a:ext cx="8029326" cy="840053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Possible collaboration and networks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08FCEB-0D14-448D-BA4B-B8F5B0DBD2BD}" type="datetime1">
              <a:rPr lang="en-GB" smtClean="0"/>
              <a:pPr>
                <a:defRPr/>
              </a:pPr>
              <a:t>19/05/2019</a:t>
            </a:fld>
            <a:endParaRPr lang="en-GB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Sormunen</a:t>
            </a:r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AE68D6-3022-4724-B45D-44A0B3B7D63E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859157"/>
              </p:ext>
            </p:extLst>
          </p:nvPr>
        </p:nvGraphicFramePr>
        <p:xfrm>
          <a:off x="827583" y="985292"/>
          <a:ext cx="7704435" cy="4084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0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5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08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0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0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600" dirty="0" err="1" smtClean="0"/>
                        <a:t>Universities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err="1" smtClean="0"/>
                        <a:t>Cities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err="1" smtClean="0"/>
                        <a:t>Governmental</a:t>
                      </a:r>
                      <a:r>
                        <a:rPr lang="fi-FI" sz="1600" baseline="0" dirty="0" smtClean="0"/>
                        <a:t> </a:t>
                      </a:r>
                      <a:r>
                        <a:rPr lang="fi-FI" sz="1600" baseline="0" dirty="0" err="1" smtClean="0"/>
                        <a:t>organizations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Enterprises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International </a:t>
                      </a:r>
                      <a:r>
                        <a:rPr lang="fi-FI" sz="1600" dirty="0" err="1" smtClean="0"/>
                        <a:t>collaboration</a:t>
                      </a:r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400" dirty="0" smtClean="0"/>
                        <a:t>UEF</a:t>
                      </a:r>
                      <a:r>
                        <a:rPr lang="fi-FI" sz="1400" baseline="0" dirty="0" smtClean="0"/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400" baseline="0" dirty="0" smtClean="0"/>
                        <a:t>- </a:t>
                      </a:r>
                      <a:r>
                        <a:rPr lang="fi-FI" sz="1100" dirty="0" smtClean="0"/>
                        <a:t>Department of </a:t>
                      </a:r>
                      <a:r>
                        <a:rPr lang="fi-FI" sz="1100" dirty="0" err="1" smtClean="0"/>
                        <a:t>Nursing</a:t>
                      </a:r>
                      <a:r>
                        <a:rPr lang="fi-FI" sz="1100" dirty="0" smtClean="0"/>
                        <a:t> Science (</a:t>
                      </a:r>
                      <a:r>
                        <a:rPr lang="fi-FI" sz="1100" dirty="0" err="1" smtClean="0"/>
                        <a:t>health</a:t>
                      </a:r>
                      <a:r>
                        <a:rPr lang="fi-FI" sz="1100" dirty="0" smtClean="0"/>
                        <a:t> </a:t>
                      </a:r>
                      <a:r>
                        <a:rPr lang="fi-FI" sz="1100" dirty="0" err="1" smtClean="0"/>
                        <a:t>promotion</a:t>
                      </a:r>
                      <a:r>
                        <a:rPr lang="fi-FI" sz="1100" dirty="0" smtClean="0"/>
                        <a:t>, </a:t>
                      </a:r>
                      <a:r>
                        <a:rPr lang="fi-FI" sz="1100" dirty="0" err="1" smtClean="0"/>
                        <a:t>occupational</a:t>
                      </a:r>
                      <a:r>
                        <a:rPr lang="fi-FI" sz="1100" dirty="0" smtClean="0"/>
                        <a:t> </a:t>
                      </a:r>
                      <a:r>
                        <a:rPr lang="fi-FI" sz="1100" dirty="0" err="1" smtClean="0"/>
                        <a:t>wellbeing</a:t>
                      </a:r>
                      <a:r>
                        <a:rPr lang="fi-FI" sz="1100" dirty="0" smtClean="0"/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- Institute of </a:t>
                      </a:r>
                      <a:r>
                        <a:rPr lang="fi-FI" sz="1100" dirty="0" err="1" smtClean="0"/>
                        <a:t>Clinical</a:t>
                      </a:r>
                      <a:r>
                        <a:rPr lang="fi-FI" sz="1100" dirty="0" smtClean="0"/>
                        <a:t> </a:t>
                      </a:r>
                      <a:r>
                        <a:rPr lang="fi-FI" sz="1100" dirty="0" err="1" smtClean="0"/>
                        <a:t>Medicine</a:t>
                      </a:r>
                      <a:r>
                        <a:rPr lang="fi-FI" sz="1100" dirty="0" smtClean="0"/>
                        <a:t> (</a:t>
                      </a:r>
                      <a:r>
                        <a:rPr lang="fi-FI" sz="1100" dirty="0" err="1" smtClean="0"/>
                        <a:t>register</a:t>
                      </a:r>
                      <a:r>
                        <a:rPr lang="fi-FI" sz="1100" dirty="0" smtClean="0"/>
                        <a:t> data)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- </a:t>
                      </a:r>
                      <a:r>
                        <a:rPr lang="en-US" sz="1100" dirty="0" smtClean="0"/>
                        <a:t>School of Educational Sciences and Psychology</a:t>
                      </a:r>
                      <a:endParaRPr lang="fi-FI" sz="11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i-FI" sz="1400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400" baseline="0" dirty="0" smtClean="0"/>
                        <a:t>U of Turku: </a:t>
                      </a:r>
                      <a:r>
                        <a:rPr lang="fi-FI" sz="1100" baseline="0" dirty="0" smtClean="0"/>
                        <a:t>Department of </a:t>
                      </a:r>
                      <a:r>
                        <a:rPr lang="fi-FI" sz="1100" baseline="0" dirty="0" err="1" smtClean="0"/>
                        <a:t>Future</a:t>
                      </a:r>
                      <a:r>
                        <a:rPr lang="fi-FI" sz="1100" baseline="0" dirty="0" smtClean="0"/>
                        <a:t> Technologies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i-FI" sz="1100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400" baseline="0" dirty="0" smtClean="0"/>
                        <a:t>U of Tampere: </a:t>
                      </a:r>
                      <a:r>
                        <a:rPr lang="fi-FI" sz="1100" baseline="0" dirty="0" smtClean="0"/>
                        <a:t>Department of </a:t>
                      </a:r>
                      <a:r>
                        <a:rPr lang="fi-FI" sz="1100" baseline="0" dirty="0" err="1" smtClean="0"/>
                        <a:t>Civil</a:t>
                      </a:r>
                      <a:r>
                        <a:rPr lang="fi-FI" sz="1100" baseline="0" dirty="0" smtClean="0"/>
                        <a:t> </a:t>
                      </a:r>
                      <a:r>
                        <a:rPr lang="fi-FI" sz="1100" baseline="0" dirty="0" err="1" smtClean="0"/>
                        <a:t>Engingeering</a:t>
                      </a:r>
                      <a:r>
                        <a:rPr lang="fi-FI" sz="1100" baseline="0" dirty="0" smtClean="0"/>
                        <a:t> (</a:t>
                      </a:r>
                      <a:r>
                        <a:rPr lang="fi-FI" sz="1100" baseline="0" dirty="0" err="1" smtClean="0"/>
                        <a:t>environmental</a:t>
                      </a:r>
                      <a:r>
                        <a:rPr lang="fi-FI" sz="1100" baseline="0" dirty="0" smtClean="0"/>
                        <a:t>  </a:t>
                      </a:r>
                      <a:r>
                        <a:rPr lang="fi-FI" sz="1100" baseline="0" dirty="0" err="1" smtClean="0"/>
                        <a:t>quality</a:t>
                      </a:r>
                      <a:r>
                        <a:rPr lang="fi-FI" sz="1100" baseline="0" dirty="0" smtClean="0"/>
                        <a:t>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i-FI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400" dirty="0" smtClean="0"/>
                        <a:t>Kuopio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400" dirty="0" smtClean="0"/>
                        <a:t>Vaasa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400" dirty="0" smtClean="0"/>
                        <a:t>Hämeenlinna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400" dirty="0" smtClean="0"/>
                        <a:t>Rusko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400" dirty="0" smtClean="0"/>
                        <a:t>Jyväskylä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400" dirty="0" smtClean="0"/>
                        <a:t>Muurame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400" dirty="0" smtClean="0"/>
                        <a:t>Joensuu</a:t>
                      </a:r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400" dirty="0" err="1" smtClean="0"/>
                        <a:t>Finnish</a:t>
                      </a:r>
                      <a:r>
                        <a:rPr lang="fi-FI" sz="1400" dirty="0" smtClean="0"/>
                        <a:t> National </a:t>
                      </a:r>
                      <a:r>
                        <a:rPr lang="fi-FI" sz="1400" dirty="0" err="1" smtClean="0"/>
                        <a:t>Agency</a:t>
                      </a:r>
                      <a:r>
                        <a:rPr lang="fi-FI" sz="1400" dirty="0" smtClean="0"/>
                        <a:t> for </a:t>
                      </a:r>
                      <a:r>
                        <a:rPr lang="fi-FI" sz="1400" dirty="0" err="1" smtClean="0"/>
                        <a:t>Education</a:t>
                      </a:r>
                      <a:endParaRPr lang="fi-FI" sz="14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400" dirty="0" smtClean="0"/>
                        <a:t>Enter </a:t>
                      </a:r>
                      <a:r>
                        <a:rPr lang="fi-FI" sz="1400" dirty="0" err="1" smtClean="0"/>
                        <a:t>SystemSolutions</a:t>
                      </a:r>
                      <a:r>
                        <a:rPr lang="fi-FI" sz="1400" baseline="0" dirty="0" smtClean="0"/>
                        <a:t> Oy </a:t>
                      </a:r>
                      <a:r>
                        <a:rPr lang="fi-FI" sz="1100" baseline="0" dirty="0" smtClean="0"/>
                        <a:t>(</a:t>
                      </a:r>
                      <a:r>
                        <a:rPr lang="fi-FI" sz="1100" baseline="0" dirty="0" err="1" smtClean="0"/>
                        <a:t>Big</a:t>
                      </a:r>
                      <a:r>
                        <a:rPr lang="fi-FI" sz="1100" baseline="0" dirty="0" smtClean="0"/>
                        <a:t> data)</a:t>
                      </a:r>
                      <a:endParaRPr lang="fi-FI" sz="1400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i-FI" sz="14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400" dirty="0" smtClean="0"/>
                        <a:t>School Day </a:t>
                      </a:r>
                      <a:r>
                        <a:rPr lang="fi-FI" sz="1100" dirty="0" smtClean="0"/>
                        <a:t>(</a:t>
                      </a:r>
                      <a:r>
                        <a:rPr lang="fi-FI" sz="1100" dirty="0" err="1" smtClean="0"/>
                        <a:t>Wellbeing</a:t>
                      </a:r>
                      <a:r>
                        <a:rPr lang="fi-FI" sz="1100" dirty="0" smtClean="0"/>
                        <a:t> and </a:t>
                      </a:r>
                      <a:r>
                        <a:rPr lang="fi-FI" sz="1100" dirty="0" err="1" smtClean="0"/>
                        <a:t>pedagogical</a:t>
                      </a:r>
                      <a:r>
                        <a:rPr lang="fi-FI" sz="1100" dirty="0" smtClean="0"/>
                        <a:t> data)</a:t>
                      </a:r>
                      <a:endParaRPr lang="fi-FI" sz="14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i-FI" sz="14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400" baseline="0" dirty="0" smtClean="0"/>
                        <a:t>CGI </a:t>
                      </a:r>
                      <a:r>
                        <a:rPr lang="fi-FI" sz="1100" baseline="0" dirty="0" smtClean="0"/>
                        <a:t>(AI)</a:t>
                      </a:r>
                      <a:endParaRPr lang="fi-FI" sz="14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i-FI" sz="14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400" baseline="0" dirty="0" smtClean="0"/>
                        <a:t>ATEA </a:t>
                      </a:r>
                      <a:r>
                        <a:rPr lang="fi-FI" sz="1100" baseline="0" dirty="0" smtClean="0"/>
                        <a:t>(Internet of </a:t>
                      </a:r>
                      <a:r>
                        <a:rPr lang="fi-FI" sz="1100" baseline="0" dirty="0" err="1" smtClean="0"/>
                        <a:t>things</a:t>
                      </a:r>
                      <a:r>
                        <a:rPr lang="fi-FI" sz="1100" baseline="0" dirty="0" smtClean="0"/>
                        <a:t>)</a:t>
                      </a:r>
                      <a:endParaRPr lang="fi-FI" sz="1400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i-FI" sz="14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Schools for Health in Europe Network Foundation research group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(21 countries, 74 researchers)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i-F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145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625252"/>
            <a:ext cx="7632848" cy="648072"/>
          </a:xfrm>
        </p:spPr>
        <p:txBody>
          <a:bodyPr/>
          <a:lstStyle/>
          <a:p>
            <a:r>
              <a:rPr lang="fi-FI" dirty="0" err="1" smtClean="0"/>
              <a:t>References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273324"/>
            <a:ext cx="7632848" cy="360040"/>
          </a:xfrm>
        </p:spPr>
        <p:txBody>
          <a:bodyPr/>
          <a:lstStyle/>
          <a:p>
            <a:r>
              <a:rPr lang="en-US" sz="1200" dirty="0" err="1" smtClean="0"/>
              <a:t>Algarni</a:t>
            </a:r>
            <a:r>
              <a:rPr lang="en-US" sz="1200" dirty="0" smtClean="0"/>
              <a:t> A. 2016. Data mining in education. International Journal of Advanced Computer Science and Applications 7(6), 456-461.</a:t>
            </a:r>
          </a:p>
          <a:p>
            <a:r>
              <a:rPr lang="en-US" sz="1200" dirty="0" smtClean="0"/>
              <a:t>Costa EB, Fonseca B, Almeida Santana M, Ferreira de Araujo F, </a:t>
            </a:r>
            <a:r>
              <a:rPr lang="en-US" sz="1200" dirty="0" err="1" smtClean="0"/>
              <a:t>Rego</a:t>
            </a:r>
            <a:r>
              <a:rPr lang="en-US" sz="1200" dirty="0" smtClean="0"/>
              <a:t> J. 2017. Evaluating the effectiveness of educational data mining techniques for early </a:t>
            </a:r>
            <a:r>
              <a:rPr lang="en-US" sz="1200" dirty="0" err="1" smtClean="0"/>
              <a:t>predicition</a:t>
            </a:r>
            <a:r>
              <a:rPr lang="en-US" sz="1200" dirty="0" smtClean="0"/>
              <a:t> of students’ academic failure in introductory courses. Computers in Human Behavior 73, 247-256.</a:t>
            </a:r>
          </a:p>
          <a:p>
            <a:r>
              <a:rPr lang="en-US" sz="1200" dirty="0" err="1" smtClean="0"/>
              <a:t>Delen</a:t>
            </a:r>
            <a:r>
              <a:rPr lang="en-US" sz="1200" dirty="0" smtClean="0"/>
              <a:t> D. 2011. Predicting student attrition with data mining methods. Journal of College student retention 13(1), 17-35.15(3), 27-41.</a:t>
            </a:r>
          </a:p>
          <a:p>
            <a:r>
              <a:rPr lang="en-US" sz="1200" dirty="0" smtClean="0"/>
              <a:t>Hung J-L, Hsu Y-C, Rice K. 2012. Integrating data mining in program evaluation of K-12 online education. Educational Technology &amp; Society  27-41.</a:t>
            </a:r>
          </a:p>
          <a:p>
            <a:r>
              <a:rPr lang="en-US" sz="1200" dirty="0"/>
              <a:t>International Educational Data Mining society. http://www.educationaldatamining.org/</a:t>
            </a:r>
            <a:endParaRPr lang="en-US" sz="1200" dirty="0" smtClean="0"/>
          </a:p>
          <a:p>
            <a:r>
              <a:rPr lang="en-US" sz="1200" dirty="0" smtClean="0"/>
              <a:t>Marquez-Vera C, Cano A, Romero C, </a:t>
            </a:r>
            <a:r>
              <a:rPr lang="en-US" sz="1200" dirty="0" err="1" smtClean="0"/>
              <a:t>Noaman</a:t>
            </a:r>
            <a:r>
              <a:rPr lang="en-US" sz="1200" dirty="0" smtClean="0"/>
              <a:t> A, </a:t>
            </a:r>
            <a:r>
              <a:rPr lang="en-US" sz="1200" dirty="0" err="1" smtClean="0"/>
              <a:t>Fardoun</a:t>
            </a:r>
            <a:r>
              <a:rPr lang="en-US" sz="1200" dirty="0" smtClean="0"/>
              <a:t> H, Ventura S. E. 2016. Early dropout prediction using data mining: a case study with high school students. Expert Systems 33(1), 107-124.</a:t>
            </a:r>
          </a:p>
          <a:p>
            <a:r>
              <a:rPr lang="en-US" sz="1200" dirty="0" err="1" smtClean="0"/>
              <a:t>Sarra</a:t>
            </a:r>
            <a:r>
              <a:rPr lang="en-US" sz="1200" dirty="0" smtClean="0"/>
              <a:t> A, </a:t>
            </a:r>
            <a:r>
              <a:rPr lang="en-US" sz="1200" dirty="0" err="1" smtClean="0"/>
              <a:t>Fontanella</a:t>
            </a:r>
            <a:r>
              <a:rPr lang="en-US" sz="1200" dirty="0" smtClean="0"/>
              <a:t> L, Di Zio S. 2018. Identifying students at risk of academic failure within the educational data mining framework. Social </a:t>
            </a:r>
            <a:r>
              <a:rPr lang="en-US" sz="1200" dirty="0"/>
              <a:t>Indicators </a:t>
            </a:r>
            <a:r>
              <a:rPr lang="en-US" sz="1200" dirty="0" smtClean="0"/>
              <a:t>Research, doi:2443/10.1007/s11205-018-1901-8</a:t>
            </a:r>
          </a:p>
          <a:p>
            <a:r>
              <a:rPr lang="en-US" sz="1200" dirty="0" err="1" smtClean="0"/>
              <a:t>YoussefAgha</a:t>
            </a:r>
            <a:r>
              <a:rPr lang="en-US" sz="1200" dirty="0" smtClean="0"/>
              <a:t> AH, </a:t>
            </a:r>
            <a:r>
              <a:rPr lang="en-US" sz="1200" dirty="0" err="1" smtClean="0"/>
              <a:t>Lohrmann</a:t>
            </a:r>
            <a:r>
              <a:rPr lang="en-US" sz="1200" dirty="0" smtClean="0"/>
              <a:t> DK, </a:t>
            </a:r>
            <a:r>
              <a:rPr lang="en-US" sz="1200" dirty="0" err="1" smtClean="0"/>
              <a:t>Jayawardene</a:t>
            </a:r>
            <a:r>
              <a:rPr lang="en-US" sz="1200" dirty="0" smtClean="0"/>
              <a:t> WP. 2013. Use of data mining to reveal Body Mass Index (BMI): Patterns among Pennsylvania schoolchildren, Pre-K to grade 12. Journal of School Health 83, 85-92.</a:t>
            </a:r>
          </a:p>
          <a:p>
            <a:endParaRPr lang="en-US" sz="1100" dirty="0" smtClean="0"/>
          </a:p>
          <a:p>
            <a:endParaRPr lang="fi-FI" sz="11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19.5.2019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Sormunen</a:t>
            </a:r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200601"/>
      </p:ext>
    </p:extLst>
  </p:cSld>
  <p:clrMapOvr>
    <a:masterClrMapping/>
  </p:clrMapOvr>
</p:sld>
</file>

<file path=ppt/theme/theme1.xml><?xml version="1.0" encoding="utf-8"?>
<a:theme xmlns:a="http://schemas.openxmlformats.org/drawingml/2006/main" name="UEF Aloitus">
  <a:themeElements>
    <a:clrScheme name="UEF">
      <a:dk1>
        <a:srgbClr val="1D1D1C"/>
      </a:dk1>
      <a:lt1>
        <a:srgbClr val="FFFFFF"/>
      </a:lt1>
      <a:dk2>
        <a:srgbClr val="1D1D1C"/>
      </a:dk2>
      <a:lt2>
        <a:srgbClr val="D4D4D4"/>
      </a:lt2>
      <a:accent1>
        <a:srgbClr val="D4D800"/>
      </a:accent1>
      <a:accent2>
        <a:srgbClr val="008C99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uef_basic_laajamalli-3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ef_basic_laajamalli-3 1">
        <a:dk1>
          <a:srgbClr val="000000"/>
        </a:dk1>
        <a:lt1>
          <a:srgbClr val="FFFFFF"/>
        </a:lt1>
        <a:dk2>
          <a:srgbClr val="000000"/>
        </a:dk2>
        <a:lt2>
          <a:srgbClr val="D4D4D4"/>
        </a:lt2>
        <a:accent1>
          <a:srgbClr val="D4D800"/>
        </a:accent1>
        <a:accent2>
          <a:srgbClr val="006788"/>
        </a:accent2>
        <a:accent3>
          <a:srgbClr val="FFFFFF"/>
        </a:accent3>
        <a:accent4>
          <a:srgbClr val="000000"/>
        </a:accent4>
        <a:accent5>
          <a:srgbClr val="E6E9AA"/>
        </a:accent5>
        <a:accent6>
          <a:srgbClr val="005D7B"/>
        </a:accent6>
        <a:hlink>
          <a:srgbClr val="009FB8"/>
        </a:hlink>
        <a:folHlink>
          <a:srgbClr val="F9B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EF Basic">
  <a:themeElements>
    <a:clrScheme name="UEF">
      <a:dk1>
        <a:srgbClr val="1D1D1C"/>
      </a:dk1>
      <a:lt1>
        <a:srgbClr val="FFFFFF"/>
      </a:lt1>
      <a:dk2>
        <a:srgbClr val="1D1D1C"/>
      </a:dk2>
      <a:lt2>
        <a:srgbClr val="D4D4D4"/>
      </a:lt2>
      <a:accent1>
        <a:srgbClr val="D4D800"/>
      </a:accent1>
      <a:accent2>
        <a:srgbClr val="008C99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uef_basic_laajamalli-3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ef_basic_laajamalli-3 1">
        <a:dk1>
          <a:srgbClr val="000000"/>
        </a:dk1>
        <a:lt1>
          <a:srgbClr val="FFFFFF"/>
        </a:lt1>
        <a:dk2>
          <a:srgbClr val="000000"/>
        </a:dk2>
        <a:lt2>
          <a:srgbClr val="D4D4D4"/>
        </a:lt2>
        <a:accent1>
          <a:srgbClr val="D4D800"/>
        </a:accent1>
        <a:accent2>
          <a:srgbClr val="006788"/>
        </a:accent2>
        <a:accent3>
          <a:srgbClr val="FFFFFF"/>
        </a:accent3>
        <a:accent4>
          <a:srgbClr val="000000"/>
        </a:accent4>
        <a:accent5>
          <a:srgbClr val="E6E9AA"/>
        </a:accent5>
        <a:accent6>
          <a:srgbClr val="005D7B"/>
        </a:accent6>
        <a:hlink>
          <a:srgbClr val="009FB8"/>
        </a:hlink>
        <a:folHlink>
          <a:srgbClr val="F9B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EF Välilehdet">
  <a:themeElements>
    <a:clrScheme name="UEF">
      <a:dk1>
        <a:srgbClr val="1D1D1C"/>
      </a:dk1>
      <a:lt1>
        <a:srgbClr val="FFFFFF"/>
      </a:lt1>
      <a:dk2>
        <a:srgbClr val="1D1D1C"/>
      </a:dk2>
      <a:lt2>
        <a:srgbClr val="D4D4D4"/>
      </a:lt2>
      <a:accent1>
        <a:srgbClr val="D4D800"/>
      </a:accent1>
      <a:accent2>
        <a:srgbClr val="008C99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uef_basic_laajamalli-3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ef_basic_laajamalli-3 1">
        <a:dk1>
          <a:srgbClr val="000000"/>
        </a:dk1>
        <a:lt1>
          <a:srgbClr val="FFFFFF"/>
        </a:lt1>
        <a:dk2>
          <a:srgbClr val="000000"/>
        </a:dk2>
        <a:lt2>
          <a:srgbClr val="D4D4D4"/>
        </a:lt2>
        <a:accent1>
          <a:srgbClr val="D4D800"/>
        </a:accent1>
        <a:accent2>
          <a:srgbClr val="006788"/>
        </a:accent2>
        <a:accent3>
          <a:srgbClr val="FFFFFF"/>
        </a:accent3>
        <a:accent4>
          <a:srgbClr val="000000"/>
        </a:accent4>
        <a:accent5>
          <a:srgbClr val="E6E9AA"/>
        </a:accent5>
        <a:accent6>
          <a:srgbClr val="005D7B"/>
        </a:accent6>
        <a:hlink>
          <a:srgbClr val="009FB8"/>
        </a:hlink>
        <a:folHlink>
          <a:srgbClr val="F9B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UEF Lopetus">
  <a:themeElements>
    <a:clrScheme name="UEF">
      <a:dk1>
        <a:srgbClr val="1D1D1C"/>
      </a:dk1>
      <a:lt1>
        <a:srgbClr val="FFFFFF"/>
      </a:lt1>
      <a:dk2>
        <a:srgbClr val="1D1D1C"/>
      </a:dk2>
      <a:lt2>
        <a:srgbClr val="D4D4D4"/>
      </a:lt2>
      <a:accent1>
        <a:srgbClr val="D4D800"/>
      </a:accent1>
      <a:accent2>
        <a:srgbClr val="008C99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uef_basic_laajamalli-3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ef_basic_laajamalli-3 1">
        <a:dk1>
          <a:srgbClr val="000000"/>
        </a:dk1>
        <a:lt1>
          <a:srgbClr val="FFFFFF"/>
        </a:lt1>
        <a:dk2>
          <a:srgbClr val="000000"/>
        </a:dk2>
        <a:lt2>
          <a:srgbClr val="D4D4D4"/>
        </a:lt2>
        <a:accent1>
          <a:srgbClr val="D4D800"/>
        </a:accent1>
        <a:accent2>
          <a:srgbClr val="006788"/>
        </a:accent2>
        <a:accent3>
          <a:srgbClr val="FFFFFF"/>
        </a:accent3>
        <a:accent4>
          <a:srgbClr val="000000"/>
        </a:accent4>
        <a:accent5>
          <a:srgbClr val="E6E9AA"/>
        </a:accent5>
        <a:accent6>
          <a:srgbClr val="005D7B"/>
        </a:accent6>
        <a:hlink>
          <a:srgbClr val="009FB8"/>
        </a:hlink>
        <a:folHlink>
          <a:srgbClr val="F9B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D4D4D4"/>
      </a:lt2>
      <a:accent1>
        <a:srgbClr val="D4D800"/>
      </a:accent1>
      <a:accent2>
        <a:srgbClr val="006788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D4D4D4"/>
      </a:lt2>
      <a:accent1>
        <a:srgbClr val="D4D800"/>
      </a:accent1>
      <a:accent2>
        <a:srgbClr val="006788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EF Service Catalog Document" ma:contentTypeID="0x010100B5DDBFB1DF164A32A47B44F2EE8DA19D009383946C736D66468608B43E2D226DDE" ma:contentTypeVersion="14" ma:contentTypeDescription="UEF Service Catalog Document Content Type" ma:contentTypeScope="" ma:versionID="8c5f6efdbaa861a841c492121b5c74bf">
  <xsd:schema xmlns:xsd="http://www.w3.org/2001/XMLSchema" xmlns:xs="http://www.w3.org/2001/XMLSchema" xmlns:p="http://schemas.microsoft.com/office/2006/metadata/properties" xmlns:ns1="5b79877e-0d44-4f95-921b-7edaf05a2dcc" xmlns:ns3="1d87ef13-6867-41d1-92cb-c91dfbd74ebd" xmlns:ns4="467c70a8-9f46-48f3-84c3-a316cc94901c" targetNamespace="http://schemas.microsoft.com/office/2006/metadata/properties" ma:root="true" ma:fieldsID="46ec01516eed5b251dea0d614fe92592" ns1:_="" ns3:_="" ns4:_="">
    <xsd:import namespace="5b79877e-0d44-4f95-921b-7edaf05a2dcc"/>
    <xsd:import namespace="1d87ef13-6867-41d1-92cb-c91dfbd74ebd"/>
    <xsd:import namespace="467c70a8-9f46-48f3-84c3-a316cc94901c"/>
    <xsd:element name="properties">
      <xsd:complexType>
        <xsd:sequence>
          <xsd:element name="documentManagement">
            <xsd:complexType>
              <xsd:all>
                <xsd:element ref="ns1:UEFHeimoDownloadLink" minOccurs="0"/>
                <xsd:element ref="ns1:TaxCatchAll" minOccurs="0"/>
                <xsd:element ref="ns1:TaxCatchAllLabel" minOccurs="0"/>
                <xsd:element ref="ns1:g42cdf23981843cca7c1dd939464ab4a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3:MediaServiceOCR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9877e-0d44-4f95-921b-7edaf05a2dcc" elementFormDefault="qualified">
    <xsd:import namespace="http://schemas.microsoft.com/office/2006/documentManagement/types"/>
    <xsd:import namespace="http://schemas.microsoft.com/office/infopath/2007/PartnerControls"/>
    <xsd:element name="UEFHeimoDownloadLink" ma:index="0" nillable="true" ma:displayName="Lataus linkki" ma:internalName="UEFHeimoDownloadLink">
      <xsd:simpleType>
        <xsd:restriction base="dms:Text"/>
      </xsd:simpleType>
    </xsd:element>
    <xsd:element name="TaxCatchAll" ma:index="9" nillable="true" ma:displayName="Luokituksen Kaikki-sarake" ma:description="" ma:hidden="true" ma:list="{55c7c385-7335-4cd2-88a6-06e8c5f38f61}" ma:internalName="TaxCatchAll" ma:showField="CatchAllData" ma:web="5b79877e-0d44-4f95-921b-7edaf05a2d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Luokituksen Kaikki-sarake1" ma:description="" ma:hidden="true" ma:list="{55c7c385-7335-4cd2-88a6-06e8c5f38f61}" ma:internalName="TaxCatchAllLabel" ma:readOnly="true" ma:showField="CatchAllDataLabel" ma:web="5b79877e-0d44-4f95-921b-7edaf05a2d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42cdf23981843cca7c1dd939464ab4a" ma:index="12" nillable="true" ma:taxonomy="true" ma:internalName="g42cdf23981843cca7c1dd939464ab4a" ma:taxonomyFieldName="UEFTopic" ma:displayName="Aihealue" ma:fieldId="{042cdf23-9818-43cc-a7c1-dd939464ab4a}" ma:taxonomyMulti="true" ma:sspId="5ba83825-fb8d-42b2-af4d-523da4d0f30d" ma:termSetId="49bd9c11-8f50-4179-b8f9-4fee8c2dfcc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7ef13-6867-41d1-92cb-c91dfbd74e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7c70a8-9f46-48f3-84c3-a316cc94901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42cdf23981843cca7c1dd939464ab4a xmlns="5b79877e-0d44-4f95-921b-7edaf05a2dcc">
      <Terms xmlns="http://schemas.microsoft.com/office/infopath/2007/PartnerControls">
        <TermInfo xmlns="http://schemas.microsoft.com/office/infopath/2007/PartnerControls">
          <TermName xmlns="http://schemas.microsoft.com/office/infopath/2007/PartnerControls">Markkinointi ja yliopiston esitteleminen</TermName>
          <TermId xmlns="http://schemas.microsoft.com/office/infopath/2007/PartnerControls">7c027237-da7e-49c2-8983-226d328ddf86</TermId>
        </TermInfo>
      </Terms>
    </g42cdf23981843cca7c1dd939464ab4a>
    <UEFHeimoDownloadLink xmlns="5b79877e-0d44-4f95-921b-7edaf05a2dcc">https://studentuef.sharepoint.com/sites/heimo_fi/palvelut/Documents/UEF_PP_template_2018.pptx</UEFHeimoDownloadLink>
    <TaxCatchAll xmlns="5b79877e-0d44-4f95-921b-7edaf05a2dcc">
      <Value>422</Value>
    </TaxCatchAll>
  </documentManagement>
</p:properties>
</file>

<file path=customXml/itemProps1.xml><?xml version="1.0" encoding="utf-8"?>
<ds:datastoreItem xmlns:ds="http://schemas.openxmlformats.org/officeDocument/2006/customXml" ds:itemID="{8E2AD1DB-7BB8-4283-A27B-8A07154095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79877e-0d44-4f95-921b-7edaf05a2dcc"/>
    <ds:schemaRef ds:uri="1d87ef13-6867-41d1-92cb-c91dfbd74ebd"/>
    <ds:schemaRef ds:uri="467c70a8-9f46-48f3-84c3-a316cc9490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5E553B-882B-4B0D-B625-BBA0EB5694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4789FB-3A23-4099-A506-957297DFB3C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67c70a8-9f46-48f3-84c3-a316cc94901c"/>
    <ds:schemaRef ds:uri="1d87ef13-6867-41d1-92cb-c91dfbd74ebd"/>
    <ds:schemaRef ds:uri="5b79877e-0d44-4f95-921b-7edaf05a2dc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uef_basic_laajamalli-3</Template>
  <TotalTime>21967</TotalTime>
  <Words>1031</Words>
  <Application>Microsoft Office PowerPoint</Application>
  <PresentationFormat>On-screen Show (16:10)</PresentationFormat>
  <Paragraphs>104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Myriad pro</vt:lpstr>
      <vt:lpstr>Palatino Linotype</vt:lpstr>
      <vt:lpstr>UEF Aloitus</vt:lpstr>
      <vt:lpstr>UEF Basic</vt:lpstr>
      <vt:lpstr>UEF Välilehdet</vt:lpstr>
      <vt:lpstr>UEF Lopetus</vt:lpstr>
      <vt:lpstr>AI in schools</vt:lpstr>
      <vt:lpstr>Background</vt:lpstr>
      <vt:lpstr>Background</vt:lpstr>
      <vt:lpstr>Health and education</vt:lpstr>
      <vt:lpstr>Predicting or guessing: the possibilities of AI in educational settings related to health promotion</vt:lpstr>
      <vt:lpstr>PowerPoint Presentation</vt:lpstr>
      <vt:lpstr>PowerPoint Presentation</vt:lpstr>
      <vt:lpstr>Possible collaboration and networks </vt:lpstr>
      <vt:lpstr>References</vt:lpstr>
      <vt:lpstr>PowerPoint Presentation</vt:lpstr>
    </vt:vector>
  </TitlesOfParts>
  <Manager>HAHMO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Itä-Suomen yliopisto – tulevaisuuden yliopisto ajassa</dc:title>
  <dc:creator>vuorre</dc:creator>
  <cp:lastModifiedBy>MarjoritaS</cp:lastModifiedBy>
  <cp:revision>221</cp:revision>
  <dcterms:created xsi:type="dcterms:W3CDTF">2009-06-01T07:11:23Z</dcterms:created>
  <dcterms:modified xsi:type="dcterms:W3CDTF">2019-05-19T17:12:46Z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0x010100B5DDBFB1DF164A32A47B44F2EE8DA19D009383946C736D66468608B43E2D226DDE</vt:lpwstr>
  </property>
  <property fmtid="{D5CDD505-2E9C-101B-9397-08002B2CF9AE}" pid="3" name="WorkflowChangePath">
    <vt:lpwstr>c592f7f1-9584-4cd4-a9da-c800e04b60c4,2;c592f7f1-9584-4cd4-a9da-c800e04b60c4,3;</vt:lpwstr>
  </property>
  <property fmtid="{D5CDD505-2E9C-101B-9397-08002B2CF9AE}" pid="4" name="UEFTopic">
    <vt:lpwstr>422;#Markkinointi ja yliopiston esitteleminen|7c027237-da7e-49c2-8983-226d328ddf86</vt:lpwstr>
  </property>
</Properties>
</file>